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8" r:id="rId9"/>
    <p:sldId id="263" r:id="rId10"/>
    <p:sldId id="267" r:id="rId11"/>
    <p:sldId id="264" r:id="rId12"/>
    <p:sldId id="265" r:id="rId13"/>
    <p:sldId id="266" r:id="rId14"/>
  </p:sldIdLst>
  <p:sldSz cx="106807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Nietopski" initials="SN" lastIdx="2" clrIdx="0">
    <p:extLst>
      <p:ext uri="{19B8F6BF-5375-455C-9EA6-DF929625EA0E}">
        <p15:presenceInfo xmlns:p15="http://schemas.microsoft.com/office/powerpoint/2012/main" userId="S-1-5-21-1598838018-3775903872-2167328690-216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C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DD5"/>
          </a:solidFill>
        </a:fill>
      </a:tcStyle>
    </a:wholeTbl>
    <a:band2H>
      <a:tcTxStyle/>
      <a:tcStyle>
        <a:tcBdr/>
        <a:fill>
          <a:solidFill>
            <a:srgbClr val="E7EFE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3ED"/>
          </a:solidFill>
        </a:fill>
      </a:tcStyle>
    </a:wholeTbl>
    <a:band2H>
      <a:tcTxStyle/>
      <a:tcStyle>
        <a:tcBdr/>
        <a:fill>
          <a:solidFill>
            <a:srgbClr val="E7F2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DFFD"/>
          </a:solidFill>
        </a:fill>
      </a:tcStyle>
    </a:wholeTbl>
    <a:band2H>
      <a:tcTxStyle/>
      <a:tcStyle>
        <a:tcBdr/>
        <a:fill>
          <a:solidFill>
            <a:srgbClr val="E8F0F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6"/>
    <p:restoredTop sz="78912" autoAdjust="0"/>
  </p:normalViewPr>
  <p:slideViewPr>
    <p:cSldViewPr snapToGrid="0">
      <p:cViewPr varScale="1">
        <p:scale>
          <a:sx n="58" d="100"/>
          <a:sy n="58" d="100"/>
        </p:scale>
        <p:origin x="170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xfrm>
            <a:off x="1143000" y="685800"/>
            <a:ext cx="4572000" cy="3429000"/>
          </a:xfrm>
          <a:prstGeom prst="rect">
            <a:avLst/>
          </a:prstGeom>
        </p:spPr>
        <p:txBody>
          <a:bodyPr/>
          <a:lstStyle/>
          <a:p>
            <a:endParaRPr/>
          </a:p>
        </p:txBody>
      </p:sp>
      <p:sp>
        <p:nvSpPr>
          <p:cNvPr id="61" name="Shape 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875943" latinLnBrk="0">
      <a:defRPr sz="1100">
        <a:latin typeface="+mj-lt"/>
        <a:ea typeface="+mj-ea"/>
        <a:cs typeface="+mj-cs"/>
        <a:sym typeface="Calibri"/>
      </a:defRPr>
    </a:lvl1pPr>
    <a:lvl2pPr indent="228600" defTabSz="875943" latinLnBrk="0">
      <a:defRPr sz="1100">
        <a:latin typeface="+mj-lt"/>
        <a:ea typeface="+mj-ea"/>
        <a:cs typeface="+mj-cs"/>
        <a:sym typeface="Calibri"/>
      </a:defRPr>
    </a:lvl2pPr>
    <a:lvl3pPr indent="457200" defTabSz="875943" latinLnBrk="0">
      <a:defRPr sz="1100">
        <a:latin typeface="+mj-lt"/>
        <a:ea typeface="+mj-ea"/>
        <a:cs typeface="+mj-cs"/>
        <a:sym typeface="Calibri"/>
      </a:defRPr>
    </a:lvl3pPr>
    <a:lvl4pPr indent="685800" defTabSz="875943" latinLnBrk="0">
      <a:defRPr sz="1100">
        <a:latin typeface="+mj-lt"/>
        <a:ea typeface="+mj-ea"/>
        <a:cs typeface="+mj-cs"/>
        <a:sym typeface="Calibri"/>
      </a:defRPr>
    </a:lvl4pPr>
    <a:lvl5pPr indent="914400" defTabSz="875943" latinLnBrk="0">
      <a:defRPr sz="1100">
        <a:latin typeface="+mj-lt"/>
        <a:ea typeface="+mj-ea"/>
        <a:cs typeface="+mj-cs"/>
        <a:sym typeface="Calibri"/>
      </a:defRPr>
    </a:lvl5pPr>
    <a:lvl6pPr indent="1143000" defTabSz="875943" latinLnBrk="0">
      <a:defRPr sz="1100">
        <a:latin typeface="+mj-lt"/>
        <a:ea typeface="+mj-ea"/>
        <a:cs typeface="+mj-cs"/>
        <a:sym typeface="Calibri"/>
      </a:defRPr>
    </a:lvl6pPr>
    <a:lvl7pPr indent="1371600" defTabSz="875943" latinLnBrk="0">
      <a:defRPr sz="1100">
        <a:latin typeface="+mj-lt"/>
        <a:ea typeface="+mj-ea"/>
        <a:cs typeface="+mj-cs"/>
        <a:sym typeface="Calibri"/>
      </a:defRPr>
    </a:lvl7pPr>
    <a:lvl8pPr indent="1600200" defTabSz="875943" latinLnBrk="0">
      <a:defRPr sz="1100">
        <a:latin typeface="+mj-lt"/>
        <a:ea typeface="+mj-ea"/>
        <a:cs typeface="+mj-cs"/>
        <a:sym typeface="Calibri"/>
      </a:defRPr>
    </a:lvl8pPr>
    <a:lvl9pPr indent="1828800" defTabSz="875943" latinLnBrk="0">
      <a:defRPr sz="11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7684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6475" y="685800"/>
            <a:ext cx="484505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lang="en-US" sz="1100" dirty="0">
                <a:effectLst/>
                <a:latin typeface="+mj-lt"/>
                <a:ea typeface="+mj-ea"/>
                <a:cs typeface="+mj-cs"/>
                <a:sym typeface="Calibri"/>
              </a:rPr>
              <a:t>Ask pupils to go back to their sheets with the stick person and add information to the hands of the body about what ACTIONS or STRATEGIES pupils could take to manage change – moving to secondary school.  </a:t>
            </a:r>
            <a:br>
              <a:rPr lang="en-US" sz="1100" dirty="0">
                <a:effectLst/>
                <a:latin typeface="+mj-lt"/>
                <a:ea typeface="+mj-ea"/>
                <a:cs typeface="+mj-cs"/>
                <a:sym typeface="Calibri"/>
              </a:rPr>
            </a:br>
            <a:endParaRPr lang="en-GB" sz="1100" dirty="0">
              <a:effectLst/>
              <a:latin typeface="+mj-lt"/>
              <a:ea typeface="+mj-ea"/>
              <a:cs typeface="+mj-cs"/>
              <a:sym typeface="Calibri"/>
            </a:endParaRPr>
          </a:p>
          <a:p>
            <a:pPr marL="171450" indent="-171450">
              <a:buFont typeface="Arial" panose="020B0604020202020204" pitchFamily="34" charset="0"/>
              <a:buChar char="•"/>
            </a:pPr>
            <a:r>
              <a:rPr lang="en-US" sz="1100" dirty="0">
                <a:effectLst/>
                <a:latin typeface="+mj-lt"/>
                <a:ea typeface="+mj-ea"/>
                <a:cs typeface="+mj-cs"/>
                <a:sym typeface="Calibri"/>
              </a:rPr>
              <a:t>Pairs/small groups move around the classroom and find a different group’s body sheet, discuss their comments and the questions below, adding any additional information to the sheet they see fit.  </a:t>
            </a:r>
            <a:r>
              <a:rPr lang="en-GB" dirty="0">
                <a:effectLst/>
              </a:rPr>
              <a:t> </a:t>
            </a:r>
            <a:r>
              <a:rPr lang="en-US" sz="1100" dirty="0">
                <a:effectLst/>
                <a:latin typeface="+mj-lt"/>
                <a:ea typeface="+mj-ea"/>
                <a:cs typeface="+mj-cs"/>
                <a:sym typeface="Calibri"/>
              </a:rPr>
              <a:t> </a:t>
            </a:r>
            <a:endParaRPr lang="en-GB" sz="1100" dirty="0">
              <a:effectLst/>
              <a:latin typeface="+mj-lt"/>
              <a:ea typeface="+mj-ea"/>
              <a:cs typeface="+mj-cs"/>
              <a:sym typeface="Calibri"/>
            </a:endParaRPr>
          </a:p>
          <a:p>
            <a:endParaRPr lang="en-GB" sz="1100" dirty="0">
              <a:effectLst/>
              <a:latin typeface="+mj-lt"/>
              <a:ea typeface="+mj-ea"/>
              <a:cs typeface="+mj-cs"/>
              <a:sym typeface="Calibri"/>
            </a:endParaRPr>
          </a:p>
        </p:txBody>
      </p:sp>
    </p:spTree>
    <p:extLst>
      <p:ext uri="{BB962C8B-B14F-4D97-AF65-F5344CB8AC3E}">
        <p14:creationId xmlns:p14="http://schemas.microsoft.com/office/powerpoint/2010/main" val="255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006475" y="685800"/>
            <a:ext cx="484505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dirty="0"/>
              <a:t>Pupils should answer the three baseline questions on a confidence scale: 0 = not confident, 10 = extremely confident. </a:t>
            </a:r>
            <a:endParaRPr lang="en-GB" dirty="0"/>
          </a:p>
          <a:p>
            <a:pPr marL="171450" indent="-171450">
              <a:buFont typeface="Arial" panose="020B0604020202020204" pitchFamily="34" charset="0"/>
              <a:buChar char="•"/>
            </a:pPr>
            <a:r>
              <a:rPr lang="en-US" sz="1100" dirty="0">
                <a:effectLst/>
                <a:latin typeface="+mj-lt"/>
                <a:ea typeface="+mj-ea"/>
                <a:cs typeface="+mj-cs"/>
                <a:sym typeface="Calibri"/>
              </a:rPr>
              <a:t>Ask pupils to consider why their scores have changed and give an example of something new they have learned or thought about.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006475" y="685800"/>
            <a:ext cx="484505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lvl1pPr marL="171450" indent="-171450">
              <a:buSzPct val="100000"/>
              <a:buFont typeface="Arial"/>
              <a:buChar char="•"/>
            </a:lvl1pPr>
          </a:lstStyle>
          <a:p>
            <a:r>
              <a:rPr dirty="0"/>
              <a:t>Before the end of class, remind pupils about the importance of asking for help if they need it and signpost them to speak to a trusted adult o</a:t>
            </a:r>
            <a:r>
              <a:rPr lang="en-GB"/>
              <a:t>r</a:t>
            </a:r>
            <a:r>
              <a:t> call child line.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noRot="1" noChangeAspect="1"/>
          </p:cNvSpPr>
          <p:nvPr>
            <p:ph type="sldImg"/>
          </p:nvPr>
        </p:nvSpPr>
        <p:spPr>
          <a:xfrm>
            <a:off x="1006475" y="685800"/>
            <a:ext cx="4845050" cy="3429000"/>
          </a:xfrm>
          <a:prstGeom prst="rect">
            <a:avLst/>
          </a:prstGeom>
        </p:spPr>
        <p:txBody>
          <a:bodyPr/>
          <a:lstStyle/>
          <a:p>
            <a:endParaRPr/>
          </a:p>
        </p:txBody>
      </p:sp>
      <p:sp>
        <p:nvSpPr>
          <p:cNvPr id="75" name="Shape 75"/>
          <p:cNvSpPr>
            <a:spLocks noGrp="1"/>
          </p:cNvSpPr>
          <p:nvPr>
            <p:ph type="body" sz="quarter" idx="1"/>
          </p:nvPr>
        </p:nvSpPr>
        <p:spPr>
          <a:prstGeom prst="rect">
            <a:avLst/>
          </a:prstGeom>
        </p:spPr>
        <p:txBody>
          <a:bodyPr/>
          <a:lstStyle>
            <a:lvl1pPr marL="171450" indent="-171450">
              <a:buSzPct val="100000"/>
              <a:buFont typeface="Arial"/>
              <a:buChar char="•"/>
            </a:lvl1pPr>
          </a:lstStyle>
          <a:p>
            <a:r>
              <a:rPr lang="en-US" sz="1100" i="0" dirty="0">
                <a:effectLst/>
                <a:latin typeface="+mj-lt"/>
                <a:ea typeface="+mj-ea"/>
                <a:cs typeface="+mj-cs"/>
                <a:sym typeface="Calibri"/>
              </a:rPr>
              <a:t>Ask pupils to create a list of words they associate with the picture of a secondary school. </a:t>
            </a:r>
          </a:p>
          <a:p>
            <a:endParaRPr lang="en-US" sz="1100" dirty="0">
              <a:effectLst/>
              <a:latin typeface="+mj-lt"/>
              <a:ea typeface="+mj-ea"/>
              <a:cs typeface="+mj-cs"/>
              <a:sym typeface="Calibri"/>
            </a:endParaRPr>
          </a:p>
          <a:p>
            <a:pPr marL="171450" marR="0" lvl="0" indent="-171450" defTabSz="875943" eaLnBrk="1" fontAlgn="auto" latinLnBrk="0" hangingPunct="1">
              <a:lnSpc>
                <a:spcPct val="100000"/>
              </a:lnSpc>
              <a:spcBef>
                <a:spcPts val="0"/>
              </a:spcBef>
              <a:spcAft>
                <a:spcPts val="0"/>
              </a:spcAft>
              <a:buClrTx/>
              <a:buSzPct val="100000"/>
              <a:buFont typeface="Arial"/>
              <a:buChar char="•"/>
              <a:tabLst/>
              <a:defRPr/>
            </a:pPr>
            <a:r>
              <a:rPr lang="en-US" sz="1100" dirty="0">
                <a:effectLst/>
                <a:latin typeface="+mj-lt"/>
                <a:ea typeface="+mj-ea"/>
                <a:cs typeface="+mj-cs"/>
                <a:sym typeface="Calibri"/>
              </a:rPr>
              <a:t>Pupils can complete this initial activity on their own, in pairs on in groups.  They can either write down or discuss their ideas.  </a:t>
            </a:r>
            <a:endParaRPr lang="en-GB" sz="1100" dirty="0">
              <a:effectLst/>
              <a:latin typeface="+mj-lt"/>
              <a:ea typeface="+mj-ea"/>
              <a:cs typeface="+mj-cs"/>
              <a:sym typeface="Calibri"/>
            </a:endParaRPr>
          </a:p>
          <a:p>
            <a:endParaRPr lang="en-GB" sz="1100" dirty="0">
              <a:effectLst/>
              <a:latin typeface="+mj-lt"/>
              <a:ea typeface="+mj-ea"/>
              <a:cs typeface="+mj-cs"/>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1006475" y="685800"/>
            <a:ext cx="4845050" cy="3429000"/>
          </a:xfrm>
          <a:prstGeom prst="rect">
            <a:avLst/>
          </a:prstGeom>
        </p:spPr>
        <p:txBody>
          <a:bodyPr/>
          <a:lstStyle/>
          <a:p>
            <a:endParaRPr/>
          </a:p>
        </p:txBody>
      </p:sp>
      <p:sp>
        <p:nvSpPr>
          <p:cNvPr id="97" name="Shape 97"/>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dirty="0"/>
              <a:t>Pupils should answer the three baseline questions on a confidence scale: 0 = not confident, 10 = extremely confident.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r>
              <a:rPr lang="en-US" sz="1100" b="0" u="none" strike="noStrike" dirty="0">
                <a:effectLst/>
                <a:latin typeface="+mj-lt"/>
                <a:ea typeface="+mj-ea"/>
                <a:cs typeface="+mj-cs"/>
                <a:sym typeface="Calibri"/>
              </a:rPr>
              <a:t>Show the first part of the video clip (00:00- 00:45) about change.  </a:t>
            </a:r>
            <a:br>
              <a:rPr lang="en-US" sz="1100" b="0" u="none" strike="noStrike" dirty="0">
                <a:effectLst/>
                <a:latin typeface="+mj-lt"/>
                <a:ea typeface="+mj-ea"/>
                <a:cs typeface="+mj-cs"/>
                <a:sym typeface="Calibri"/>
              </a:rPr>
            </a:br>
            <a:endParaRPr lang="en-GB" sz="1100" b="0" u="none" strike="noStrike" dirty="0">
              <a:effectLst/>
              <a:latin typeface="+mj-lt"/>
              <a:ea typeface="+mj-ea"/>
              <a:cs typeface="+mj-cs"/>
              <a:sym typeface="Calibri"/>
            </a:endParaRPr>
          </a:p>
          <a:p>
            <a:pPr marL="171450" indent="-171450">
              <a:buFont typeface="Arial" panose="020B0604020202020204" pitchFamily="34" charset="0"/>
              <a:buChar char="•"/>
            </a:pPr>
            <a:r>
              <a:rPr lang="en-US" sz="1100" dirty="0">
                <a:effectLst/>
                <a:latin typeface="+mj-lt"/>
                <a:ea typeface="+mj-ea"/>
                <a:cs typeface="+mj-cs"/>
                <a:sym typeface="Calibri"/>
              </a:rPr>
              <a:t>Explain to pupils that in this lesson they will be exploring change in relation to moving on the secondary school - what they think the transition to secondary school will be like, how it will feel and what they can do to prepare.</a:t>
            </a:r>
            <a:br>
              <a:rPr lang="en-US" sz="1100" dirty="0">
                <a:effectLst/>
                <a:latin typeface="+mj-lt"/>
                <a:ea typeface="+mj-ea"/>
                <a:cs typeface="+mj-cs"/>
                <a:sym typeface="Calibri"/>
              </a:rPr>
            </a:br>
            <a:endParaRPr lang="en-GB" sz="1100" dirty="0">
              <a:effectLst/>
              <a:latin typeface="+mj-lt"/>
              <a:ea typeface="+mj-ea"/>
              <a:cs typeface="+mj-cs"/>
              <a:sym typeface="Calibri"/>
            </a:endParaRPr>
          </a:p>
          <a:p>
            <a:pPr marL="171450" indent="-171450">
              <a:buFont typeface="Arial" panose="020B0604020202020204" pitchFamily="34" charset="0"/>
              <a:buChar char="•"/>
            </a:pPr>
            <a:r>
              <a:rPr lang="en-US" sz="1100" u="none" strike="noStrike" dirty="0">
                <a:effectLst/>
                <a:latin typeface="+mj-lt"/>
                <a:ea typeface="+mj-ea"/>
                <a:cs typeface="+mj-cs"/>
                <a:sym typeface="Calibri"/>
              </a:rPr>
              <a:t>Ask the class to discuss the questions on the slide.</a:t>
            </a:r>
            <a:endParaRPr lang="en-GB" sz="1100" u="none" strike="noStrike" dirty="0">
              <a:effectLst/>
              <a:latin typeface="+mj-lt"/>
              <a:ea typeface="+mj-ea"/>
              <a:cs typeface="+mj-cs"/>
              <a:sym typeface="Calibri"/>
            </a:endParaRPr>
          </a:p>
          <a:p>
            <a:endParaRPr lang="en-GB" dirty="0"/>
          </a:p>
        </p:txBody>
      </p:sp>
    </p:spTree>
    <p:extLst>
      <p:ext uri="{BB962C8B-B14F-4D97-AF65-F5344CB8AC3E}">
        <p14:creationId xmlns:p14="http://schemas.microsoft.com/office/powerpoint/2010/main" val="78153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006475" y="685800"/>
            <a:ext cx="4845050" cy="3429000"/>
          </a:xfrm>
          <a:prstGeom prst="rect">
            <a:avLst/>
          </a:prstGeom>
        </p:spPr>
        <p:txBody>
          <a:bodyPr/>
          <a:lstStyle/>
          <a:p>
            <a:endParaRPr/>
          </a:p>
        </p:txBody>
      </p:sp>
      <p:sp>
        <p:nvSpPr>
          <p:cNvPr id="119" name="Shape 119"/>
          <p:cNvSpPr>
            <a:spLocks noGrp="1"/>
          </p:cNvSpPr>
          <p:nvPr>
            <p:ph type="body" sz="quarter" idx="1"/>
          </p:nvPr>
        </p:nvSpPr>
        <p:spPr>
          <a:prstGeom prst="rect">
            <a:avLst/>
          </a:prstGeom>
        </p:spPr>
        <p:txBody>
          <a:bodyPr/>
          <a:lstStyle/>
          <a:p>
            <a:pPr marL="171450" indent="-171450">
              <a:buSzPct val="100000"/>
              <a:buFont typeface="Arial"/>
              <a:buChar char="•"/>
            </a:pPr>
            <a:r>
              <a:t>This activity can be done in pairs or small groups. Give pupils an A4/A3 sheet and ask them to draw a stick person with a head, heart and hands. </a:t>
            </a:r>
          </a:p>
          <a:p>
            <a:pPr marL="171450" indent="-171450">
              <a:buSzPct val="100000"/>
              <a:buFont typeface="Arial"/>
              <a:buChar char="•"/>
            </a:pPr>
            <a:endParaRPr/>
          </a:p>
          <a:p>
            <a:pPr marL="171450" indent="-171450">
              <a:buSzPct val="100000"/>
              <a:buFont typeface="Arial"/>
              <a:buChar char="•"/>
            </a:pPr>
            <a:r>
              <a:t>Ask pupils to write down thoughts near the head showing what new year seven pupils might be thinking on their first day</a:t>
            </a:r>
          </a:p>
          <a:p>
            <a:endParaRPr/>
          </a:p>
          <a:p>
            <a:pPr marL="171450" indent="-171450">
              <a:buSzPct val="100000"/>
              <a:buFont typeface="Arial"/>
              <a:buChar char="•"/>
            </a:pPr>
            <a:r>
              <a:t>It may be preferable to place students in mixed ability groups rather than facilitating yourself in order to encourage as much student-led work as possible.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6475" y="685800"/>
            <a:ext cx="484505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dirty="0"/>
              <a:t>Ask pupils </a:t>
            </a:r>
            <a:r>
              <a:rPr lang="en-GB" dirty="0"/>
              <a:t>what </a:t>
            </a:r>
            <a:r>
              <a:rPr dirty="0"/>
              <a:t>feelings pupils might have about starting secondary school</a:t>
            </a:r>
            <a:r>
              <a:rPr lang="en-GB" dirty="0"/>
              <a:t>, and add their ideas near the heart on their sheet.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Show the second part of the video about change (1:20-3:05)</a:t>
            </a:r>
          </a:p>
          <a:p>
            <a:endParaRPr lang="en-GB" dirty="0"/>
          </a:p>
          <a:p>
            <a:pPr marL="171450" indent="-171450">
              <a:buFont typeface="Arial" panose="020B0604020202020204" pitchFamily="34" charset="0"/>
              <a:buChar char="•"/>
            </a:pPr>
            <a:r>
              <a:rPr lang="en-GB" dirty="0"/>
              <a:t>Ask the class to discuss the questions on the slide.</a:t>
            </a:r>
          </a:p>
        </p:txBody>
      </p:sp>
    </p:spTree>
    <p:extLst>
      <p:ext uri="{BB962C8B-B14F-4D97-AF65-F5344CB8AC3E}">
        <p14:creationId xmlns:p14="http://schemas.microsoft.com/office/powerpoint/2010/main" val="1620453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006475" y="685800"/>
            <a:ext cx="484505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pPr marL="171450" indent="-171450">
              <a:buSzPct val="100000"/>
              <a:buFont typeface="Arial"/>
              <a:buChar char="•"/>
            </a:pPr>
            <a:r>
              <a:rPr dirty="0"/>
              <a:t>Show pupils the 5</a:t>
            </a:r>
            <a:r>
              <a:rPr lang="en-GB" dirty="0"/>
              <a:t> scenarios /</a:t>
            </a:r>
            <a:r>
              <a:rPr dirty="0"/>
              <a:t> viewpoints about starting secondary school </a:t>
            </a:r>
            <a:r>
              <a:rPr lang="en-GB" dirty="0"/>
              <a:t>on this slide, </a:t>
            </a:r>
            <a:r>
              <a:rPr dirty="0"/>
              <a:t>and the list of strategies to manage change</a:t>
            </a:r>
            <a:r>
              <a:rPr lang="en-GB" dirty="0"/>
              <a:t> on the next slide</a:t>
            </a:r>
            <a:r>
              <a:rPr dirty="0"/>
              <a:t>. Ask them to match up suitable strategies to each of the viewpoints (these can projected on the board or printed out). </a:t>
            </a:r>
          </a:p>
          <a:p>
            <a:pPr marL="171450" indent="-171450">
              <a:buSzPct val="100000"/>
              <a:buFont typeface="Arial"/>
              <a:buChar char="•"/>
            </a:pPr>
            <a:endParaRPr dirty="0"/>
          </a:p>
          <a:p>
            <a:pPr marL="171450" indent="-171450">
              <a:buSzPct val="100000"/>
              <a:buFont typeface="Arial"/>
              <a:buChar char="•"/>
            </a:pPr>
            <a:r>
              <a:rPr dirty="0"/>
              <a:t>This can be done in pairs or small groups. Different groups could be given different scenarios. </a:t>
            </a:r>
          </a:p>
          <a:p>
            <a:pPr marL="171450" indent="-171450">
              <a:buSzPct val="100000"/>
              <a:buFont typeface="Arial"/>
              <a:buChar char="•"/>
            </a:pPr>
            <a:endParaRPr dirty="0"/>
          </a:p>
          <a:p>
            <a:pPr marL="171450" indent="-171450">
              <a:buSzPct val="100000"/>
              <a:buFont typeface="Arial"/>
              <a:buChar char="•"/>
            </a:pPr>
            <a:r>
              <a:rPr dirty="0"/>
              <a:t>If this text size is too small for your class, we recommend printing out the viewpoints and strategies as a handout.</a:t>
            </a:r>
          </a:p>
        </p:txBody>
      </p:sp>
    </p:spTree>
    <p:extLst>
      <p:ext uri="{BB962C8B-B14F-4D97-AF65-F5344CB8AC3E}">
        <p14:creationId xmlns:p14="http://schemas.microsoft.com/office/powerpoint/2010/main" val="1447470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006475" y="685800"/>
            <a:ext cx="484505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pPr marL="171450" indent="-171450">
              <a:buSzPct val="100000"/>
              <a:buFont typeface="Arial"/>
              <a:buChar char="•"/>
            </a:pPr>
            <a:r>
              <a:rPr dirty="0"/>
              <a:t>If this text size is too small for your class, we recommend printing out the viewpoints and strategies as a handout.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 name="Shape 13"/>
          <p:cNvSpPr>
            <a:spLocks noGrp="1"/>
          </p:cNvSpPr>
          <p:nvPr>
            <p:ph type="title"/>
          </p:nvPr>
        </p:nvSpPr>
        <p:spPr>
          <a:xfrm>
            <a:off x="801885" y="1237195"/>
            <a:ext cx="9088043" cy="2631889"/>
          </a:xfrm>
          <a:prstGeom prst="rect">
            <a:avLst/>
          </a:prstGeom>
        </p:spPr>
        <p:txBody>
          <a:bodyPr anchor="b"/>
          <a:lstStyle>
            <a:lvl1pPr>
              <a:defRPr sz="6600"/>
            </a:lvl1pPr>
          </a:lstStyle>
          <a:p>
            <a:r>
              <a:t>Title Text</a:t>
            </a:r>
          </a:p>
        </p:txBody>
      </p:sp>
      <p:sp>
        <p:nvSpPr>
          <p:cNvPr id="14" name="Shape 14"/>
          <p:cNvSpPr>
            <a:spLocks noGrp="1"/>
          </p:cNvSpPr>
          <p:nvPr>
            <p:ph type="body" sz="quarter" idx="1"/>
          </p:nvPr>
        </p:nvSpPr>
        <p:spPr>
          <a:xfrm>
            <a:off x="1336477" y="3970580"/>
            <a:ext cx="8018861" cy="1825173"/>
          </a:xfrm>
          <a:prstGeom prst="rect">
            <a:avLst/>
          </a:prstGeom>
        </p:spPr>
        <p:txBody>
          <a:bodyPr/>
          <a:lstStyle>
            <a:lvl1pPr marL="0" indent="0" algn="ctr">
              <a:buSzTx/>
              <a:buFontTx/>
              <a:buNone/>
            </a:lvl1pPr>
            <a:lvl2pPr marL="0" indent="0" algn="ctr">
              <a:buSzTx/>
              <a:buFontTx/>
              <a:buNone/>
            </a:lvl2pPr>
            <a:lvl3pPr marL="0" indent="0" algn="ctr">
              <a:buSzTx/>
              <a:buFontTx/>
              <a:buNone/>
            </a:lvl3pPr>
            <a:lvl4pPr marL="0" indent="0" algn="ctr">
              <a:buSzTx/>
              <a:buFontTx/>
              <a:buNone/>
            </a:lvl4pPr>
            <a:lvl5pPr marL="0" indent="0" algn="ctr">
              <a:buSzTx/>
              <a:buFontTx/>
              <a:buNone/>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Title Text</a:t>
            </a:r>
          </a:p>
        </p:txBody>
      </p:sp>
      <p:sp>
        <p:nvSpPr>
          <p:cNvPr id="23" name="Shape 2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body" idx="1"/>
          </p:nvPr>
        </p:nvSpPr>
        <p:spPr>
          <a:xfrm>
            <a:off x="735062" y="1362623"/>
            <a:ext cx="9221690" cy="416949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 name="Shape 33"/>
          <p:cNvSpPr/>
          <p:nvPr/>
        </p:nvSpPr>
        <p:spPr>
          <a:xfrm>
            <a:off x="0" y="5852159"/>
            <a:ext cx="10680700" cy="1704341"/>
          </a:xfrm>
          <a:prstGeom prst="rect">
            <a:avLst/>
          </a:prstGeom>
          <a:solidFill>
            <a:srgbClr val="000000"/>
          </a:solidFill>
          <a:ln w="12700">
            <a:miter lim="400000"/>
          </a:ln>
        </p:spPr>
        <p:txBody>
          <a:bodyPr lIns="45718" tIns="45718" rIns="45718" bIns="45718" anchor="ctr"/>
          <a:lstStyle/>
          <a:p>
            <a:endParaRPr/>
          </a:p>
        </p:txBody>
      </p:sp>
      <p:sp>
        <p:nvSpPr>
          <p:cNvPr id="34" name="Shape 34"/>
          <p:cNvSpPr>
            <a:spLocks noGrp="1"/>
          </p:cNvSpPr>
          <p:nvPr>
            <p:ph type="body" sz="quarter" idx="13"/>
          </p:nvPr>
        </p:nvSpPr>
        <p:spPr>
          <a:xfrm>
            <a:off x="729505" y="6057898"/>
            <a:ext cx="9221690" cy="1291012"/>
          </a:xfrm>
          <a:prstGeom prst="rect">
            <a:avLst/>
          </a:prstGeom>
        </p:spPr>
        <p:txBody>
          <a:bodyPr/>
          <a:lstStyle/>
          <a:p>
            <a:pPr>
              <a:defRPr>
                <a:solidFill>
                  <a:srgbClr val="FFFFFF"/>
                </a:solidFill>
              </a:defRPr>
            </a:pPr>
            <a:endParaRPr/>
          </a:p>
        </p:txBody>
      </p:sp>
      <p:sp>
        <p:nvSpPr>
          <p:cNvPr id="35" name="Shape 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p>
            <a:r>
              <a:t>Title Text</a:t>
            </a:r>
          </a:p>
        </p:txBody>
      </p:sp>
      <p:sp>
        <p:nvSpPr>
          <p:cNvPr id="43" name="Shape 43"/>
          <p:cNvSpPr/>
          <p:nvPr/>
        </p:nvSpPr>
        <p:spPr>
          <a:xfrm>
            <a:off x="0" y="6840011"/>
            <a:ext cx="10680700" cy="716490"/>
          </a:xfrm>
          <a:prstGeom prst="rect">
            <a:avLst/>
          </a:prstGeom>
          <a:solidFill>
            <a:srgbClr val="000000"/>
          </a:solidFill>
          <a:ln w="12700">
            <a:miter lim="400000"/>
          </a:ln>
        </p:spPr>
        <p:txBody>
          <a:bodyPr lIns="45718" tIns="45718" rIns="45718" bIns="45718" anchor="ctr"/>
          <a:lstStyle/>
          <a:p>
            <a:endParaRPr/>
          </a:p>
        </p:txBody>
      </p:sp>
      <p:sp>
        <p:nvSpPr>
          <p:cNvPr id="44" name="Shape 44"/>
          <p:cNvSpPr>
            <a:spLocks noGrp="1"/>
          </p:cNvSpPr>
          <p:nvPr>
            <p:ph type="body" sz="quarter" idx="1"/>
          </p:nvPr>
        </p:nvSpPr>
        <p:spPr>
          <a:xfrm>
            <a:off x="729504" y="6057898"/>
            <a:ext cx="9221691" cy="129101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body" sz="half" idx="13"/>
          </p:nvPr>
        </p:nvSpPr>
        <p:spPr>
          <a:xfrm>
            <a:off x="735061" y="1520190"/>
            <a:ext cx="4544024" cy="3996692"/>
          </a:xfrm>
          <a:prstGeom prst="rect">
            <a:avLst/>
          </a:prstGeom>
        </p:spPr>
        <p:txBody>
          <a:bodyPr/>
          <a:lstStyle/>
          <a:p>
            <a:endParaRPr/>
          </a:p>
        </p:txBody>
      </p:sp>
      <p:sp>
        <p:nvSpPr>
          <p:cNvPr id="46" name="Shape 46"/>
          <p:cNvSpPr>
            <a:spLocks noGrp="1"/>
          </p:cNvSpPr>
          <p:nvPr>
            <p:ph type="body" sz="half" idx="14"/>
          </p:nvPr>
        </p:nvSpPr>
        <p:spPr>
          <a:xfrm>
            <a:off x="5412730" y="1524000"/>
            <a:ext cx="4544023" cy="3996692"/>
          </a:xfrm>
          <a:prstGeom prst="rect">
            <a:avLst/>
          </a:prstGeom>
        </p:spPr>
        <p:txBody>
          <a:bodyPr/>
          <a:lstStyle/>
          <a:p>
            <a:endParaRP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13769"/>
            <a:ext cx="10691815" cy="1155034"/>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p>
        </p:txBody>
      </p:sp>
      <p:sp>
        <p:nvSpPr>
          <p:cNvPr id="4" name="Shape 4"/>
          <p:cNvSpPr>
            <a:spLocks noGrp="1"/>
          </p:cNvSpPr>
          <p:nvPr>
            <p:ph type="title"/>
          </p:nvPr>
        </p:nvSpPr>
        <p:spPr>
          <a:xfrm>
            <a:off x="735062" y="207589"/>
            <a:ext cx="9221690" cy="40963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Title Text</a:t>
            </a:r>
          </a:p>
        </p:txBody>
      </p:sp>
      <p:sp>
        <p:nvSpPr>
          <p:cNvPr id="5" name="Shape 5"/>
          <p:cNvSpPr>
            <a:spLocks noGrp="1"/>
          </p:cNvSpPr>
          <p:nvPr>
            <p:ph type="body" idx="1"/>
          </p:nvPr>
        </p:nvSpPr>
        <p:spPr>
          <a:xfrm>
            <a:off x="735062" y="1520189"/>
            <a:ext cx="9221690" cy="568099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9679452" y="7066972"/>
            <a:ext cx="277300" cy="281939"/>
          </a:xfrm>
          <a:prstGeom prst="rect">
            <a:avLst/>
          </a:prstGeom>
          <a:ln w="12700">
            <a:miter lim="400000"/>
          </a:ln>
        </p:spPr>
        <p:txBody>
          <a:bodyPr wrap="none" lIns="45718" tIns="45718" rIns="45718" bIns="45718" anchor="ctr">
            <a:spAutoFit/>
          </a:bodyPr>
          <a:lstStyle>
            <a:lvl1pPr algn="r">
              <a:defRPr sz="13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1pPr>
      <a:lvl2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2pPr>
      <a:lvl3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3pPr>
      <a:lvl4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4pPr>
      <a:lvl5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5pPr>
      <a:lvl6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6pPr>
      <a:lvl7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7pPr>
      <a:lvl8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8pPr>
      <a:lvl9pPr marL="0" marR="0" indent="0" algn="ctr" defTabSz="1007943" rtl="0" latinLnBrk="0">
        <a:lnSpc>
          <a:spcPct val="90000"/>
        </a:lnSpc>
        <a:spcBef>
          <a:spcPts val="0"/>
        </a:spcBef>
        <a:spcAft>
          <a:spcPts val="0"/>
        </a:spcAft>
        <a:buClrTx/>
        <a:buSzTx/>
        <a:buFontTx/>
        <a:buNone/>
        <a:tabLst/>
        <a:defRPr sz="2800" b="1" i="0" u="none" strike="noStrike" cap="none" spc="0" baseline="0">
          <a:ln>
            <a:noFill/>
          </a:ln>
          <a:solidFill>
            <a:srgbClr val="F15C38"/>
          </a:solidFill>
          <a:uFillTx/>
          <a:latin typeface="Lato"/>
          <a:ea typeface="Lato"/>
          <a:cs typeface="Lato"/>
          <a:sym typeface="Lato"/>
        </a:defRPr>
      </a:lvl9pPr>
    </p:titleStyle>
    <p:body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p:bodyStyle>
    <p:otherStyle>
      <a:lvl1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childline.org.uk/info-advi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hyperlink" Target="https://riseabove.org.uk/article/lets-talk-about-chang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riseabove.org.uk/article/lets-talk-about-change/"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p:cNvSpPr>
          <p:nvPr>
            <p:ph type="title"/>
          </p:nvPr>
        </p:nvSpPr>
        <p:spPr>
          <a:xfrm>
            <a:off x="306350" y="143910"/>
            <a:ext cx="10068000" cy="1704341"/>
          </a:xfrm>
          <a:prstGeom prst="rect">
            <a:avLst/>
          </a:prstGeom>
        </p:spPr>
        <p:txBody>
          <a:bodyPr/>
          <a:lstStyle/>
          <a:p>
            <a:pPr defTabSz="947466">
              <a:defRPr sz="2820">
                <a:uFill>
                  <a:solidFill>
                    <a:srgbClr val="548DD4"/>
                  </a:solidFill>
                </a:uFill>
              </a:defRPr>
            </a:pPr>
            <a:r>
              <a:rPr dirty="0"/>
              <a:t>TRANSITION TO</a:t>
            </a:r>
            <a:br>
              <a:rPr dirty="0"/>
            </a:br>
            <a:r>
              <a:rPr dirty="0"/>
              <a:t>SECONDARY SCHOOL</a:t>
            </a:r>
            <a:br>
              <a:rPr dirty="0"/>
            </a:br>
            <a:br>
              <a:rPr dirty="0"/>
            </a:br>
            <a:endParaRPr dirty="0"/>
          </a:p>
        </p:txBody>
      </p:sp>
      <p:sp>
        <p:nvSpPr>
          <p:cNvPr id="64" name="Shape 64"/>
          <p:cNvSpPr>
            <a:spLocks noGrp="1"/>
          </p:cNvSpPr>
          <p:nvPr>
            <p:ph type="body" sz="quarter" idx="1"/>
          </p:nvPr>
        </p:nvSpPr>
        <p:spPr>
          <a:xfrm>
            <a:off x="729505" y="6265488"/>
            <a:ext cx="9221690" cy="1291012"/>
          </a:xfrm>
          <a:prstGeom prst="rect">
            <a:avLst/>
          </a:prstGeom>
        </p:spPr>
        <p:txBody>
          <a:bodyPr anchor="ctr">
            <a:noAutofit/>
          </a:bodyPr>
          <a:lstStyle/>
          <a:p>
            <a:pPr marL="0" indent="0" algn="ctr">
              <a:spcBef>
                <a:spcPts val="300"/>
              </a:spcBef>
              <a:buSzTx/>
              <a:buNone/>
              <a:defRPr sz="1600">
                <a:solidFill>
                  <a:srgbClr val="F15C38"/>
                </a:solidFill>
                <a:latin typeface="Lato Heavy"/>
                <a:ea typeface="Lato Heavy"/>
                <a:cs typeface="Lato Heavy"/>
                <a:sym typeface="Lato Heavy"/>
              </a:defRPr>
            </a:pPr>
            <a:r>
              <a:rPr sz="2000" dirty="0"/>
              <a:t>Key Vocabulary</a:t>
            </a:r>
            <a:endParaRPr lang="en-GB" sz="2000" dirty="0"/>
          </a:p>
          <a:p>
            <a:pPr marL="0" indent="0" algn="ctr">
              <a:buSzTx/>
              <a:buNone/>
              <a:defRPr sz="1400" b="1">
                <a:uFill>
                  <a:solidFill>
                    <a:srgbClr val="548DD4"/>
                  </a:solidFill>
                </a:uFill>
              </a:defRPr>
            </a:pPr>
            <a:r>
              <a:rPr sz="2000" dirty="0"/>
              <a:t>Change, new, relationships, transition, routine, unknown, </a:t>
            </a:r>
            <a:br>
              <a:rPr lang="en-GB" sz="2000" dirty="0"/>
            </a:br>
            <a:r>
              <a:rPr sz="2000" dirty="0"/>
              <a:t>difference, support and guidance</a:t>
            </a:r>
          </a:p>
        </p:txBody>
      </p:sp>
      <p:sp>
        <p:nvSpPr>
          <p:cNvPr id="65" name="Shape 65"/>
          <p:cNvSpPr>
            <a:spLocks noGrp="1"/>
          </p:cNvSpPr>
          <p:nvPr>
            <p:ph type="body" idx="13"/>
          </p:nvPr>
        </p:nvSpPr>
        <p:spPr>
          <a:xfrm>
            <a:off x="723947" y="2020061"/>
            <a:ext cx="4544024" cy="3496820"/>
          </a:xfrm>
          <a:prstGeom prst="rect">
            <a:avLst/>
          </a:prstGeom>
          <a:extLst>
            <a:ext uri="{C572A759-6A51-4108-AA02-DFA0A04FC94B}">
              <ma14:wrappingTextBoxFlag xmlns:ma14="http://schemas.microsoft.com/office/mac/drawingml/2011/main" xmlns="" val="1"/>
            </a:ext>
          </a:extLst>
        </p:spPr>
        <p:txBody>
          <a:bodyPr>
            <a:normAutofit/>
          </a:bodyPr>
          <a:lstStyle>
            <a:lvl1pPr marL="0" indent="0">
              <a:buSzTx/>
              <a:buNone/>
              <a:defRPr sz="1600">
                <a:uFill>
                  <a:solidFill>
                    <a:srgbClr val="548DD4"/>
                  </a:solidFill>
                </a:uFill>
              </a:defRPr>
            </a:lvl1pPr>
          </a:lstStyle>
          <a:p>
            <a:r>
              <a:rPr sz="2000" dirty="0"/>
              <a:t>We are learning about the transition from primary to secondary school and how to manage the changes that can arise. </a:t>
            </a:r>
          </a:p>
        </p:txBody>
      </p:sp>
      <p:sp>
        <p:nvSpPr>
          <p:cNvPr id="66" name="Shape 66"/>
          <p:cNvSpPr>
            <a:spLocks noGrp="1"/>
          </p:cNvSpPr>
          <p:nvPr>
            <p:ph type="body" idx="14"/>
          </p:nvPr>
        </p:nvSpPr>
        <p:spPr>
          <a:xfrm>
            <a:off x="5412730" y="2023871"/>
            <a:ext cx="4544023" cy="3496820"/>
          </a:xfrm>
          <a:prstGeom prst="rect">
            <a:avLst/>
          </a:prstGeom>
          <a:extLst>
            <a:ext uri="{C572A759-6A51-4108-AA02-DFA0A04FC94B}">
              <ma14:wrappingTextBoxFlag xmlns:ma14="http://schemas.microsoft.com/office/mac/drawingml/2011/main" xmlns="" val="1"/>
            </a:ext>
          </a:extLst>
        </p:spPr>
        <p:txBody>
          <a:bodyPr>
            <a:noAutofit/>
          </a:bodyPr>
          <a:lstStyle/>
          <a:p>
            <a:pPr marL="0" indent="0">
              <a:spcBef>
                <a:spcPts val="1200"/>
              </a:spcBef>
              <a:buSzTx/>
              <a:buNone/>
              <a:defRPr sz="1600">
                <a:latin typeface="Lato Heavy"/>
                <a:ea typeface="Lato Heavy"/>
                <a:cs typeface="Lato Heavy"/>
                <a:sym typeface="Lato Heavy"/>
              </a:defRPr>
            </a:pPr>
            <a:r>
              <a:rPr sz="2000" dirty="0"/>
              <a:t>By the end of the lesson you will be able to…</a:t>
            </a:r>
          </a:p>
          <a:p>
            <a:pPr>
              <a:buClr>
                <a:srgbClr val="000000"/>
              </a:buClr>
              <a:defRPr sz="1600">
                <a:uFill>
                  <a:solidFill>
                    <a:srgbClr val="000000"/>
                  </a:solidFill>
                </a:uFill>
              </a:defRPr>
            </a:pPr>
            <a:r>
              <a:rPr sz="2000" dirty="0"/>
              <a:t>Identify the differences between primary and secondary school</a:t>
            </a:r>
          </a:p>
          <a:p>
            <a:pPr>
              <a:defRPr sz="1600">
                <a:uFill>
                  <a:solidFill>
                    <a:srgbClr val="000000"/>
                  </a:solidFill>
                </a:uFill>
              </a:defRPr>
            </a:pPr>
            <a:endParaRPr sz="2000" dirty="0"/>
          </a:p>
          <a:p>
            <a:pPr>
              <a:buClr>
                <a:srgbClr val="000000"/>
              </a:buClr>
              <a:defRPr sz="1600">
                <a:uFill>
                  <a:solidFill>
                    <a:srgbClr val="000000"/>
                  </a:solidFill>
                </a:uFill>
              </a:defRPr>
            </a:pPr>
            <a:r>
              <a:rPr sz="2000" dirty="0"/>
              <a:t>Describe how it might feel to move to secondary school</a:t>
            </a:r>
          </a:p>
          <a:p>
            <a:pPr>
              <a:defRPr sz="1600">
                <a:uFill>
                  <a:solidFill>
                    <a:srgbClr val="000000"/>
                  </a:solidFill>
                </a:uFill>
              </a:defRPr>
            </a:pPr>
            <a:endParaRPr sz="2000" dirty="0"/>
          </a:p>
          <a:p>
            <a:pPr>
              <a:buClr>
                <a:srgbClr val="000000"/>
              </a:buClr>
              <a:defRPr sz="1600">
                <a:uFill>
                  <a:solidFill>
                    <a:srgbClr val="000000"/>
                  </a:solidFill>
                </a:uFill>
              </a:defRPr>
            </a:pPr>
            <a:r>
              <a:rPr sz="2000" dirty="0"/>
              <a:t>Explain different ways of managing change.</a:t>
            </a:r>
          </a:p>
        </p:txBody>
      </p:sp>
      <p:sp>
        <p:nvSpPr>
          <p:cNvPr id="67" name="Shape 67"/>
          <p:cNvSpPr/>
          <p:nvPr/>
        </p:nvSpPr>
        <p:spPr>
          <a:xfrm>
            <a:off x="5401617" y="1520191"/>
            <a:ext cx="4544024" cy="409634"/>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108000" tIns="108000" rIns="108000" bIns="46800">
            <a:normAutofit lnSpcReduction="10000"/>
          </a:bodyPr>
          <a:lstStyle>
            <a:lvl1pPr algn="ctr" defTabSz="1007943">
              <a:lnSpc>
                <a:spcPct val="90000"/>
              </a:lnSpc>
              <a:spcBef>
                <a:spcPts val="1200"/>
              </a:spcBef>
              <a:defRPr sz="2000" b="1">
                <a:solidFill>
                  <a:srgbClr val="FFFFFF"/>
                </a:solidFill>
                <a:latin typeface="Lato Heavy"/>
                <a:ea typeface="Lato Heavy"/>
                <a:cs typeface="Lato Heavy"/>
                <a:sym typeface="Lato Heavy"/>
              </a:defRPr>
            </a:lvl1pPr>
          </a:lstStyle>
          <a:p>
            <a:r>
              <a:rPr dirty="0"/>
              <a:t>LEARNING OUTCOMES</a:t>
            </a:r>
          </a:p>
        </p:txBody>
      </p:sp>
      <p:sp>
        <p:nvSpPr>
          <p:cNvPr id="68" name="Shape 68"/>
          <p:cNvSpPr/>
          <p:nvPr/>
        </p:nvSpPr>
        <p:spPr>
          <a:xfrm>
            <a:off x="729504" y="1520189"/>
            <a:ext cx="4544024" cy="409634"/>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108000" tIns="108000" rIns="108000" bIns="46800">
            <a:normAutofit lnSpcReduction="10000"/>
          </a:bodyPr>
          <a:lstStyle>
            <a:lvl1pPr algn="ctr" defTabSz="1007943">
              <a:lnSpc>
                <a:spcPct val="90000"/>
              </a:lnSpc>
              <a:spcBef>
                <a:spcPts val="1200"/>
              </a:spcBef>
              <a:defRPr sz="2000" b="1">
                <a:solidFill>
                  <a:srgbClr val="FFFFFF"/>
                </a:solidFill>
                <a:latin typeface="Lato Heavy"/>
                <a:ea typeface="Lato Heavy"/>
                <a:cs typeface="Lato Heavy"/>
                <a:sym typeface="Lato Heavy"/>
              </a:defRPr>
            </a:lvl1pPr>
          </a:lstStyle>
          <a:p>
            <a:r>
              <a:rPr dirty="0"/>
              <a:t>LEARNING OBJECTIVES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2" name="Shape 122"/>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p>
        </p:txBody>
      </p:sp>
      <p:pic>
        <p:nvPicPr>
          <p:cNvPr id="123"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24" name="Shape 124"/>
          <p:cNvSpPr/>
          <p:nvPr/>
        </p:nvSpPr>
        <p:spPr>
          <a:xfrm>
            <a:off x="-2" y="957196"/>
            <a:ext cx="9879501" cy="688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900">
                <a:solidFill>
                  <a:srgbClr val="FFFFFF"/>
                </a:solidFill>
                <a:latin typeface="Lato Heavy"/>
                <a:ea typeface="Lato Heavy"/>
                <a:cs typeface="Lato Heavy"/>
                <a:sym typeface="Lato Heavy"/>
              </a:defRPr>
            </a:lvl1pPr>
          </a:lstStyle>
          <a:p>
            <a:r>
              <a:rPr lang="en-GB" dirty="0"/>
              <a:t>HANDY ADVICE!: HANDS</a:t>
            </a:r>
            <a:endParaRPr dirty="0"/>
          </a:p>
        </p:txBody>
      </p:sp>
      <p:sp>
        <p:nvSpPr>
          <p:cNvPr id="126" name="Shape 126"/>
          <p:cNvSpPr/>
          <p:nvPr/>
        </p:nvSpPr>
        <p:spPr>
          <a:xfrm>
            <a:off x="992363" y="233346"/>
            <a:ext cx="8063346" cy="561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100" b="1">
                <a:solidFill>
                  <a:srgbClr val="F15C38"/>
                </a:solidFill>
                <a:uFill>
                  <a:solidFill>
                    <a:srgbClr val="548DD4"/>
                  </a:solidFill>
                </a:uFill>
                <a:latin typeface="Lato Black"/>
                <a:ea typeface="Lato Black"/>
                <a:cs typeface="Lato Black"/>
                <a:sym typeface="Lato Black"/>
              </a:defRPr>
            </a:lvl1pPr>
          </a:lstStyle>
          <a:p>
            <a:r>
              <a:rPr dirty="0"/>
              <a:t>TRANSITION TO SECONDARY SCHOOL</a:t>
            </a:r>
          </a:p>
        </p:txBody>
      </p:sp>
      <p:sp>
        <p:nvSpPr>
          <p:cNvPr id="127" name="Shape 127"/>
          <p:cNvSpPr/>
          <p:nvPr/>
        </p:nvSpPr>
        <p:spPr>
          <a:xfrm>
            <a:off x="928444" y="2173017"/>
            <a:ext cx="2729157" cy="307028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8" name="Shape 128"/>
          <p:cNvSpPr/>
          <p:nvPr/>
        </p:nvSpPr>
        <p:spPr>
          <a:xfrm>
            <a:off x="1324901" y="5731212"/>
            <a:ext cx="8063349" cy="121988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28600" indent="-228600" algn="ctr">
              <a:spcBef>
                <a:spcPts val="800"/>
              </a:spcBef>
              <a:tabLst>
                <a:tab pos="12700" algn="l"/>
                <a:tab pos="228600" algn="l"/>
              </a:tabLst>
              <a:defRPr sz="3200">
                <a:latin typeface="Trebuchet MS"/>
                <a:ea typeface="Trebuchet MS"/>
                <a:cs typeface="Trebuchet MS"/>
                <a:sym typeface="Trebuchet MS"/>
              </a:defRPr>
            </a:pPr>
            <a:r>
              <a:rPr lang="en-GB" dirty="0">
                <a:latin typeface="Lato" panose="020F0502020204030203" pitchFamily="34" charset="0"/>
                <a:ea typeface="Lato" panose="020F0502020204030203" pitchFamily="34" charset="0"/>
                <a:cs typeface="Lato" panose="020F0502020204030203" pitchFamily="34" charset="0"/>
              </a:rPr>
              <a:t>What </a:t>
            </a:r>
            <a:r>
              <a:rPr lang="en-GB" b="1" u="sng" dirty="0">
                <a:latin typeface="Lato" panose="020F0502020204030203" pitchFamily="34" charset="0"/>
                <a:ea typeface="Lato" panose="020F0502020204030203" pitchFamily="34" charset="0"/>
                <a:cs typeface="Lato" panose="020F0502020204030203" pitchFamily="34" charset="0"/>
              </a:rPr>
              <a:t>actions</a:t>
            </a:r>
            <a:r>
              <a:rPr lang="en-GB" dirty="0">
                <a:latin typeface="Lato" panose="020F0502020204030203" pitchFamily="34" charset="0"/>
                <a:ea typeface="Lato" panose="020F0502020204030203" pitchFamily="34" charset="0"/>
                <a:cs typeface="Lato" panose="020F0502020204030203" pitchFamily="34" charset="0"/>
              </a:rPr>
              <a:t> can pupils take to manage</a:t>
            </a:r>
          </a:p>
          <a:p>
            <a:pPr marL="228600" indent="-228600" algn="ctr">
              <a:spcBef>
                <a:spcPts val="800"/>
              </a:spcBef>
              <a:tabLst>
                <a:tab pos="12700" algn="l"/>
                <a:tab pos="228600" algn="l"/>
              </a:tabLst>
              <a:defRPr sz="3200">
                <a:latin typeface="Trebuchet MS"/>
                <a:ea typeface="Trebuchet MS"/>
                <a:cs typeface="Trebuchet MS"/>
                <a:sym typeface="Trebuchet MS"/>
              </a:defRPr>
            </a:pPr>
            <a:r>
              <a:rPr lang="en-GB" dirty="0">
                <a:latin typeface="Lato" panose="020F0502020204030203" pitchFamily="34" charset="0"/>
                <a:ea typeface="Lato" panose="020F0502020204030203" pitchFamily="34" charset="0"/>
                <a:cs typeface="Lato" panose="020F0502020204030203" pitchFamily="34" charset="0"/>
              </a:rPr>
              <a:t>the changes in secondary school? </a:t>
            </a:r>
            <a:endParaRPr dirty="0">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C32D04A3-C18D-1244-8398-233DC3C9B9F9}"/>
              </a:ext>
            </a:extLst>
          </p:cNvPr>
          <p:cNvPicPr>
            <a:picLocks noChangeAspect="1"/>
          </p:cNvPicPr>
          <p:nvPr/>
        </p:nvPicPr>
        <p:blipFill>
          <a:blip r:embed="rId4"/>
          <a:stretch>
            <a:fillRect/>
          </a:stretch>
        </p:blipFill>
        <p:spPr>
          <a:xfrm rot="5400000">
            <a:off x="4370210" y="1880616"/>
            <a:ext cx="1940278" cy="3795269"/>
          </a:xfrm>
          <a:prstGeom prst="rect">
            <a:avLst/>
          </a:prstGeom>
        </p:spPr>
      </p:pic>
    </p:spTree>
    <p:extLst>
      <p:ext uri="{BB962C8B-B14F-4D97-AF65-F5344CB8AC3E}">
        <p14:creationId xmlns:p14="http://schemas.microsoft.com/office/powerpoint/2010/main" val="366598756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xfrm>
            <a:off x="735062" y="207589"/>
            <a:ext cx="9210576" cy="1167734"/>
          </a:xfrm>
          <a:prstGeom prst="rect">
            <a:avLst/>
          </a:prstGeom>
        </p:spPr>
        <p:txBody>
          <a:bodyPr/>
          <a:lstStyle/>
          <a:p>
            <a:pPr defTabSz="685401">
              <a:defRPr sz="2516">
                <a:uFill>
                  <a:solidFill>
                    <a:srgbClr val="548DD4"/>
                  </a:solidFill>
                </a:uFill>
              </a:defRPr>
            </a:pPr>
            <a:r>
              <a:t>TRANSITION TO SECONDARY SCHOOL</a:t>
            </a:r>
            <a:br/>
            <a:r>
              <a:rPr b="0">
                <a:solidFill>
                  <a:srgbClr val="FFFFFF"/>
                </a:solidFill>
                <a:uFillTx/>
              </a:rPr>
              <a:t>SELF ASSESSMENT</a:t>
            </a:r>
            <a:br>
              <a:rPr b="0">
                <a:solidFill>
                  <a:srgbClr val="FFFFFF"/>
                </a:solidFill>
                <a:uFillTx/>
              </a:rPr>
            </a:br>
            <a:endParaRPr b="0">
              <a:solidFill>
                <a:srgbClr val="FFFFFF"/>
              </a:solidFill>
              <a:uFillTx/>
            </a:endParaRPr>
          </a:p>
        </p:txBody>
      </p:sp>
      <p:sp>
        <p:nvSpPr>
          <p:cNvPr id="155" name="Shape 155"/>
          <p:cNvSpPr>
            <a:spLocks noGrp="1"/>
          </p:cNvSpPr>
          <p:nvPr>
            <p:ph type="body" idx="1"/>
          </p:nvPr>
        </p:nvSpPr>
        <p:spPr>
          <a:xfrm>
            <a:off x="735062" y="1520189"/>
            <a:ext cx="9183489" cy="5680995"/>
          </a:xfrm>
          <a:prstGeom prst="rect">
            <a:avLst/>
          </a:prstGeom>
        </p:spPr>
        <p:txBody>
          <a:bodyPr/>
          <a:lstStyle/>
          <a:p>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identify the differences between primary </a:t>
            </a:r>
            <a:br>
              <a:rPr lang="en-GB" dirty="0">
                <a:latin typeface="Lato" panose="020F0502020204030203" pitchFamily="34" charset="0"/>
                <a:ea typeface="Lato" panose="020F0502020204030203" pitchFamily="34" charset="0"/>
                <a:cs typeface="Lato" panose="020F0502020204030203" pitchFamily="34" charset="0"/>
              </a:rPr>
            </a:br>
            <a:r>
              <a:rPr dirty="0">
                <a:latin typeface="Lato" panose="020F0502020204030203" pitchFamily="34" charset="0"/>
                <a:ea typeface="Lato" panose="020F0502020204030203" pitchFamily="34" charset="0"/>
                <a:cs typeface="Lato" panose="020F0502020204030203" pitchFamily="34" charset="0"/>
              </a:rPr>
              <a:t>and secondary school</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describe how it might feel to move to secondary school</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explain some ways to manage this change</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p:txBody>
      </p:sp>
      <p:pic>
        <p:nvPicPr>
          <p:cNvPr id="172"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grpSp>
        <p:nvGrpSpPr>
          <p:cNvPr id="38" name="Group 37">
            <a:extLst>
              <a:ext uri="{FF2B5EF4-FFF2-40B4-BE49-F238E27FC236}">
                <a16:creationId xmlns:a16="http://schemas.microsoft.com/office/drawing/2014/main" id="{696B6F02-686E-5B49-AAF5-DD4C3839341D}"/>
              </a:ext>
            </a:extLst>
          </p:cNvPr>
          <p:cNvGrpSpPr/>
          <p:nvPr/>
        </p:nvGrpSpPr>
        <p:grpSpPr>
          <a:xfrm>
            <a:off x="629573" y="5903828"/>
            <a:ext cx="9421554" cy="1201229"/>
            <a:chOff x="723948" y="5994139"/>
            <a:chExt cx="9421554" cy="1201229"/>
          </a:xfrm>
        </p:grpSpPr>
        <p:sp>
          <p:nvSpPr>
            <p:cNvPr id="39" name="Shape 79">
              <a:extLst>
                <a:ext uri="{FF2B5EF4-FFF2-40B4-BE49-F238E27FC236}">
                  <a16:creationId xmlns:a16="http://schemas.microsoft.com/office/drawing/2014/main" id="{31B647AC-392A-5F4C-B695-7A4456D8FDAD}"/>
                </a:ext>
              </a:extLst>
            </p:cNvPr>
            <p:cNvSpPr/>
            <p:nvPr/>
          </p:nvSpPr>
          <p:spPr>
            <a:xfrm>
              <a:off x="6179430" y="6862629"/>
              <a:ext cx="3966072"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defRPr sz="1600" b="1">
                  <a:latin typeface="Lato"/>
                  <a:ea typeface="Lato"/>
                  <a:cs typeface="Lato"/>
                  <a:sym typeface="Lato"/>
                </a:defRPr>
              </a:lvl1pPr>
            </a:lstStyle>
            <a:p>
              <a:r>
                <a:t>EXTREMELY CONFIDENT</a:t>
              </a:r>
            </a:p>
          </p:txBody>
        </p:sp>
        <p:sp>
          <p:nvSpPr>
            <p:cNvPr id="40" name="Shape 80">
              <a:extLst>
                <a:ext uri="{FF2B5EF4-FFF2-40B4-BE49-F238E27FC236}">
                  <a16:creationId xmlns:a16="http://schemas.microsoft.com/office/drawing/2014/main" id="{F51BAA8A-5F09-084A-BCB4-AE2100E7148E}"/>
                </a:ext>
              </a:extLst>
            </p:cNvPr>
            <p:cNvSpPr/>
            <p:nvPr/>
          </p:nvSpPr>
          <p:spPr>
            <a:xfrm>
              <a:off x="724924" y="6862629"/>
              <a:ext cx="3966074"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600" b="1">
                  <a:latin typeface="Lato"/>
                  <a:ea typeface="Lato"/>
                  <a:cs typeface="Lato"/>
                  <a:sym typeface="Lato"/>
                </a:defRPr>
              </a:lvl1pPr>
            </a:lstStyle>
            <a:p>
              <a:r>
                <a:rPr dirty="0"/>
                <a:t>NOT CONFIDENT</a:t>
              </a:r>
            </a:p>
          </p:txBody>
        </p:sp>
        <p:sp>
          <p:nvSpPr>
            <p:cNvPr id="41" name="Shape 81">
              <a:extLst>
                <a:ext uri="{FF2B5EF4-FFF2-40B4-BE49-F238E27FC236}">
                  <a16:creationId xmlns:a16="http://schemas.microsoft.com/office/drawing/2014/main" id="{48C8F641-B03D-4643-BF74-BADB8EC367DA}"/>
                </a:ext>
              </a:extLst>
            </p:cNvPr>
            <p:cNvSpPr/>
            <p:nvPr/>
          </p:nvSpPr>
          <p:spPr>
            <a:xfrm>
              <a:off x="1377538" y="6393743"/>
              <a:ext cx="8063346" cy="45720"/>
            </a:xfrm>
            <a:prstGeom prst="rect">
              <a:avLst/>
            </a:prstGeom>
            <a:solidFill>
              <a:srgbClr val="000000"/>
            </a:solidFill>
            <a:ln w="12700">
              <a:miter lim="400000"/>
            </a:ln>
          </p:spPr>
          <p:txBody>
            <a:bodyPr lIns="45718" tIns="45718" rIns="45718" bIns="45718" anchor="ctr"/>
            <a:lstStyle/>
            <a:p>
              <a:pPr algn="ctr"/>
              <a:endParaRPr/>
            </a:p>
          </p:txBody>
        </p:sp>
        <p:sp>
          <p:nvSpPr>
            <p:cNvPr id="42" name="Shape 82">
              <a:extLst>
                <a:ext uri="{FF2B5EF4-FFF2-40B4-BE49-F238E27FC236}">
                  <a16:creationId xmlns:a16="http://schemas.microsoft.com/office/drawing/2014/main" id="{38FCCF11-2057-A344-92FF-04CB8C5FAF09}"/>
                </a:ext>
              </a:extLst>
            </p:cNvPr>
            <p:cNvSpPr/>
            <p:nvPr/>
          </p:nvSpPr>
          <p:spPr>
            <a:xfrm>
              <a:off x="9325419" y="5994139"/>
              <a:ext cx="771899" cy="771899"/>
            </a:xfrm>
            <a:prstGeom prst="ellipse">
              <a:avLst/>
            </a:prstGeom>
            <a:solidFill>
              <a:srgbClr val="F15C38"/>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43" name="Shape 83">
              <a:extLst>
                <a:ext uri="{FF2B5EF4-FFF2-40B4-BE49-F238E27FC236}">
                  <a16:creationId xmlns:a16="http://schemas.microsoft.com/office/drawing/2014/main" id="{0CD44F91-3F79-AD46-B40E-48939A06C75A}"/>
                </a:ext>
              </a:extLst>
            </p:cNvPr>
            <p:cNvSpPr/>
            <p:nvPr/>
          </p:nvSpPr>
          <p:spPr>
            <a:xfrm>
              <a:off x="762149" y="6002010"/>
              <a:ext cx="771899" cy="771898"/>
            </a:xfrm>
            <a:prstGeom prst="ellipse">
              <a:avLst/>
            </a:prstGeom>
            <a:solidFill>
              <a:srgbClr val="F15C38"/>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44" name="Shape 84">
              <a:extLst>
                <a:ext uri="{FF2B5EF4-FFF2-40B4-BE49-F238E27FC236}">
                  <a16:creationId xmlns:a16="http://schemas.microsoft.com/office/drawing/2014/main" id="{9189F28B-002A-E443-B709-847C29918263}"/>
                </a:ext>
              </a:extLst>
            </p:cNvPr>
            <p:cNvSpPr/>
            <p:nvPr/>
          </p:nvSpPr>
          <p:spPr>
            <a:xfrm>
              <a:off x="9283675" y="6218242"/>
              <a:ext cx="848300"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a:latin typeface="Lato Heavy"/>
                  <a:ea typeface="Lato Heavy"/>
                  <a:cs typeface="Lato Heavy"/>
                  <a:sym typeface="Lato Heavy"/>
                </a:defRPr>
              </a:lvl1pPr>
            </a:lstStyle>
            <a:p>
              <a:r>
                <a:t>10</a:t>
              </a:r>
            </a:p>
          </p:txBody>
        </p:sp>
        <p:sp>
          <p:nvSpPr>
            <p:cNvPr id="45" name="Shape 85">
              <a:extLst>
                <a:ext uri="{FF2B5EF4-FFF2-40B4-BE49-F238E27FC236}">
                  <a16:creationId xmlns:a16="http://schemas.microsoft.com/office/drawing/2014/main" id="{AB107D1C-89D3-8447-8623-FC9C45579C6D}"/>
                </a:ext>
              </a:extLst>
            </p:cNvPr>
            <p:cNvSpPr/>
            <p:nvPr/>
          </p:nvSpPr>
          <p:spPr>
            <a:xfrm>
              <a:off x="723948" y="6227853"/>
              <a:ext cx="848300"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a:latin typeface="Lato Heavy"/>
                  <a:ea typeface="Lato Heavy"/>
                  <a:cs typeface="Lato Heavy"/>
                  <a:sym typeface="Lato Heavy"/>
                </a:defRPr>
              </a:lvl1pPr>
            </a:lstStyle>
            <a:p>
              <a:r>
                <a:t>0</a:t>
              </a:r>
            </a:p>
          </p:txBody>
        </p:sp>
        <p:sp>
          <p:nvSpPr>
            <p:cNvPr id="46" name="Shape 86">
              <a:extLst>
                <a:ext uri="{FF2B5EF4-FFF2-40B4-BE49-F238E27FC236}">
                  <a16:creationId xmlns:a16="http://schemas.microsoft.com/office/drawing/2014/main" id="{5500EDB4-89A1-D14A-B599-D73B5C4197F5}"/>
                </a:ext>
              </a:extLst>
            </p:cNvPr>
            <p:cNvSpPr/>
            <p:nvPr/>
          </p:nvSpPr>
          <p:spPr>
            <a:xfrm>
              <a:off x="5377040" y="6247324"/>
              <a:ext cx="45720" cy="338555"/>
            </a:xfrm>
            <a:prstGeom prst="rect">
              <a:avLst/>
            </a:prstGeom>
            <a:solidFill>
              <a:srgbClr val="000000"/>
            </a:solidFill>
            <a:ln w="12700">
              <a:miter lim="400000"/>
            </a:ln>
          </p:spPr>
          <p:txBody>
            <a:bodyPr lIns="45718" tIns="45718" rIns="45718" bIns="45718" anchor="ctr"/>
            <a:lstStyle/>
            <a:p>
              <a:endParaRPr/>
            </a:p>
          </p:txBody>
        </p:sp>
        <p:sp>
          <p:nvSpPr>
            <p:cNvPr id="47" name="Shape 87">
              <a:extLst>
                <a:ext uri="{FF2B5EF4-FFF2-40B4-BE49-F238E27FC236}">
                  <a16:creationId xmlns:a16="http://schemas.microsoft.com/office/drawing/2014/main" id="{98EBF18A-271B-7049-BDBB-39C739DB9B02}"/>
                </a:ext>
              </a:extLst>
            </p:cNvPr>
            <p:cNvSpPr/>
            <p:nvPr/>
          </p:nvSpPr>
          <p:spPr>
            <a:xfrm>
              <a:off x="2067740"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48" name="Shape 88">
              <a:extLst>
                <a:ext uri="{FF2B5EF4-FFF2-40B4-BE49-F238E27FC236}">
                  <a16:creationId xmlns:a16="http://schemas.microsoft.com/office/drawing/2014/main" id="{F4DDA2A5-0398-C44D-AA83-EA8379B80A29}"/>
                </a:ext>
              </a:extLst>
            </p:cNvPr>
            <p:cNvSpPr/>
            <p:nvPr/>
          </p:nvSpPr>
          <p:spPr>
            <a:xfrm>
              <a:off x="2895064" y="6270185"/>
              <a:ext cx="45720" cy="338555"/>
            </a:xfrm>
            <a:prstGeom prst="rect">
              <a:avLst/>
            </a:prstGeom>
            <a:solidFill>
              <a:srgbClr val="000000"/>
            </a:solidFill>
            <a:ln w="12700">
              <a:miter lim="400000"/>
            </a:ln>
          </p:spPr>
          <p:txBody>
            <a:bodyPr lIns="45718" tIns="45718" rIns="45718" bIns="45718" anchor="ctr"/>
            <a:lstStyle/>
            <a:p>
              <a:endParaRPr/>
            </a:p>
          </p:txBody>
        </p:sp>
        <p:sp>
          <p:nvSpPr>
            <p:cNvPr id="49" name="Shape 89">
              <a:extLst>
                <a:ext uri="{FF2B5EF4-FFF2-40B4-BE49-F238E27FC236}">
                  <a16:creationId xmlns:a16="http://schemas.microsoft.com/office/drawing/2014/main" id="{6AA7E0EC-306E-2A4F-B017-DCD50EBCBA54}"/>
                </a:ext>
              </a:extLst>
            </p:cNvPr>
            <p:cNvSpPr/>
            <p:nvPr/>
          </p:nvSpPr>
          <p:spPr>
            <a:xfrm>
              <a:off x="3722389" y="6276337"/>
              <a:ext cx="45720" cy="338555"/>
            </a:xfrm>
            <a:prstGeom prst="rect">
              <a:avLst/>
            </a:prstGeom>
            <a:solidFill>
              <a:srgbClr val="000000"/>
            </a:solidFill>
            <a:ln w="12700">
              <a:miter lim="400000"/>
            </a:ln>
          </p:spPr>
          <p:txBody>
            <a:bodyPr lIns="45718" tIns="45718" rIns="45718" bIns="45718" anchor="ctr"/>
            <a:lstStyle/>
            <a:p>
              <a:endParaRPr/>
            </a:p>
          </p:txBody>
        </p:sp>
        <p:sp>
          <p:nvSpPr>
            <p:cNvPr id="50" name="Shape 90">
              <a:extLst>
                <a:ext uri="{FF2B5EF4-FFF2-40B4-BE49-F238E27FC236}">
                  <a16:creationId xmlns:a16="http://schemas.microsoft.com/office/drawing/2014/main" id="{4E64680C-D858-CB4B-9EF5-13381BB53C08}"/>
                </a:ext>
              </a:extLst>
            </p:cNvPr>
            <p:cNvSpPr/>
            <p:nvPr/>
          </p:nvSpPr>
          <p:spPr>
            <a:xfrm>
              <a:off x="4549714"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51" name="Shape 91">
              <a:extLst>
                <a:ext uri="{FF2B5EF4-FFF2-40B4-BE49-F238E27FC236}">
                  <a16:creationId xmlns:a16="http://schemas.microsoft.com/office/drawing/2014/main" id="{83E30774-B785-3B40-AEBA-1B337E2C2879}"/>
                </a:ext>
              </a:extLst>
            </p:cNvPr>
            <p:cNvSpPr/>
            <p:nvPr/>
          </p:nvSpPr>
          <p:spPr>
            <a:xfrm>
              <a:off x="6204365" y="6257373"/>
              <a:ext cx="45720" cy="338555"/>
            </a:xfrm>
            <a:prstGeom prst="rect">
              <a:avLst/>
            </a:prstGeom>
            <a:solidFill>
              <a:srgbClr val="000000"/>
            </a:solidFill>
            <a:ln w="12700">
              <a:miter lim="400000"/>
            </a:ln>
          </p:spPr>
          <p:txBody>
            <a:bodyPr lIns="45718" tIns="45718" rIns="45718" bIns="45718" anchor="ctr"/>
            <a:lstStyle/>
            <a:p>
              <a:endParaRPr/>
            </a:p>
          </p:txBody>
        </p:sp>
        <p:sp>
          <p:nvSpPr>
            <p:cNvPr id="52" name="Shape 92">
              <a:extLst>
                <a:ext uri="{FF2B5EF4-FFF2-40B4-BE49-F238E27FC236}">
                  <a16:creationId xmlns:a16="http://schemas.microsoft.com/office/drawing/2014/main" id="{275DE697-4AFE-E142-9FB1-C00C32A7A4C1}"/>
                </a:ext>
              </a:extLst>
            </p:cNvPr>
            <p:cNvSpPr/>
            <p:nvPr/>
          </p:nvSpPr>
          <p:spPr>
            <a:xfrm>
              <a:off x="7031690" y="6272279"/>
              <a:ext cx="45720" cy="338555"/>
            </a:xfrm>
            <a:prstGeom prst="rect">
              <a:avLst/>
            </a:prstGeom>
            <a:solidFill>
              <a:srgbClr val="000000"/>
            </a:solidFill>
            <a:ln w="12700">
              <a:miter lim="400000"/>
            </a:ln>
          </p:spPr>
          <p:txBody>
            <a:bodyPr lIns="45718" tIns="45718" rIns="45718" bIns="45718" anchor="ctr"/>
            <a:lstStyle/>
            <a:p>
              <a:endParaRPr/>
            </a:p>
          </p:txBody>
        </p:sp>
        <p:sp>
          <p:nvSpPr>
            <p:cNvPr id="53" name="Shape 93">
              <a:extLst>
                <a:ext uri="{FF2B5EF4-FFF2-40B4-BE49-F238E27FC236}">
                  <a16:creationId xmlns:a16="http://schemas.microsoft.com/office/drawing/2014/main" id="{F1D22F46-1827-3146-A0AF-B2C3E5BDE15B}"/>
                </a:ext>
              </a:extLst>
            </p:cNvPr>
            <p:cNvSpPr/>
            <p:nvPr/>
          </p:nvSpPr>
          <p:spPr>
            <a:xfrm>
              <a:off x="7859014" y="6278431"/>
              <a:ext cx="45720" cy="338555"/>
            </a:xfrm>
            <a:prstGeom prst="rect">
              <a:avLst/>
            </a:prstGeom>
            <a:solidFill>
              <a:srgbClr val="000000"/>
            </a:solidFill>
            <a:ln w="12700">
              <a:miter lim="400000"/>
            </a:ln>
          </p:spPr>
          <p:txBody>
            <a:bodyPr lIns="45718" tIns="45718" rIns="45718" bIns="45718" anchor="ctr"/>
            <a:lstStyle/>
            <a:p>
              <a:endParaRPr/>
            </a:p>
          </p:txBody>
        </p:sp>
        <p:sp>
          <p:nvSpPr>
            <p:cNvPr id="54" name="Shape 94">
              <a:extLst>
                <a:ext uri="{FF2B5EF4-FFF2-40B4-BE49-F238E27FC236}">
                  <a16:creationId xmlns:a16="http://schemas.microsoft.com/office/drawing/2014/main" id="{6F737C68-D255-5F4E-B7BC-32EC01C6327B}"/>
                </a:ext>
              </a:extLst>
            </p:cNvPr>
            <p:cNvSpPr/>
            <p:nvPr/>
          </p:nvSpPr>
          <p:spPr>
            <a:xfrm>
              <a:off x="8686337" y="6257373"/>
              <a:ext cx="45720" cy="338555"/>
            </a:xfrm>
            <a:prstGeom prst="rect">
              <a:avLst/>
            </a:prstGeom>
            <a:solidFill>
              <a:srgbClr val="000000"/>
            </a:solidFill>
            <a:ln w="12700">
              <a:miter lim="400000"/>
            </a:ln>
          </p:spPr>
          <p:txBody>
            <a:bodyPr lIns="45718" tIns="45718" rIns="45718" bIns="45718" anchor="ctr"/>
            <a:lstStyle/>
            <a:p>
              <a:endParaRPr/>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xfrm>
            <a:off x="735062" y="207589"/>
            <a:ext cx="9221690" cy="409633"/>
          </a:xfrm>
          <a:prstGeom prst="rect">
            <a:avLst/>
          </a:prstGeom>
        </p:spPr>
        <p:txBody>
          <a:bodyPr>
            <a:noAutofit/>
          </a:bodyPr>
          <a:lstStyle/>
          <a:p>
            <a:pPr defTabSz="544289">
              <a:defRPr sz="1350">
                <a:uFill>
                  <a:solidFill>
                    <a:srgbClr val="548DD4"/>
                  </a:solidFill>
                </a:uFill>
              </a:defRPr>
            </a:pPr>
            <a:r>
              <a:rPr sz="3100" dirty="0"/>
              <a:t>TRANSITION TO SECONDARY SCHOOL</a:t>
            </a:r>
            <a:br>
              <a:rPr sz="3100" dirty="0"/>
            </a:br>
            <a:r>
              <a:rPr sz="3100" b="0" dirty="0">
                <a:solidFill>
                  <a:srgbClr val="FFFFFF"/>
                </a:solidFill>
                <a:uFillTx/>
              </a:rPr>
              <a:t>PLENARY:</a:t>
            </a:r>
            <a:r>
              <a:rPr lang="en-GB" sz="3100" b="0" dirty="0">
                <a:solidFill>
                  <a:srgbClr val="FFFFFF"/>
                </a:solidFill>
                <a:uFillTx/>
              </a:rPr>
              <a:t> </a:t>
            </a:r>
            <a:r>
              <a:rPr sz="3100" b="0" dirty="0">
                <a:solidFill>
                  <a:srgbClr val="FFFFFF"/>
                </a:solidFill>
                <a:uFillTx/>
              </a:rPr>
              <a:t>FIRST DAY</a:t>
            </a:r>
          </a:p>
        </p:txBody>
      </p:sp>
      <p:pic>
        <p:nvPicPr>
          <p:cNvPr id="177" name="image3.png"/>
          <p:cNvPicPr>
            <a:picLocks noChangeAspect="1"/>
          </p:cNvPicPr>
          <p:nvPr/>
        </p:nvPicPr>
        <p:blipFill>
          <a:blip r:embed="rId2"/>
          <a:stretch>
            <a:fillRect/>
          </a:stretch>
        </p:blipFill>
        <p:spPr>
          <a:xfrm>
            <a:off x="9694909" y="353734"/>
            <a:ext cx="523687" cy="520694"/>
          </a:xfrm>
          <a:prstGeom prst="rect">
            <a:avLst/>
          </a:prstGeom>
          <a:ln w="12700">
            <a:miter lim="400000"/>
          </a:ln>
        </p:spPr>
      </p:pic>
      <p:pic>
        <p:nvPicPr>
          <p:cNvPr id="178" name="image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1466"/>
            <a:ext cx="5650381" cy="6405033"/>
          </a:xfrm>
          <a:prstGeom prst="rect">
            <a:avLst/>
          </a:prstGeom>
          <a:ln w="12700">
            <a:miter lim="400000"/>
          </a:ln>
        </p:spPr>
      </p:pic>
      <p:sp>
        <p:nvSpPr>
          <p:cNvPr id="179" name="Shape 179"/>
          <p:cNvSpPr>
            <a:spLocks noGrp="1"/>
          </p:cNvSpPr>
          <p:nvPr>
            <p:ph type="body" sz="half" idx="1"/>
          </p:nvPr>
        </p:nvSpPr>
        <p:spPr>
          <a:xfrm>
            <a:off x="6000657" y="1260439"/>
            <a:ext cx="4217939" cy="5680994"/>
          </a:xfrm>
          <a:prstGeom prst="rect">
            <a:avLst/>
          </a:prstGeom>
        </p:spPr>
        <p:txBody>
          <a:bodyPr anchor="ctr"/>
          <a:lstStyle/>
          <a:p>
            <a:pPr marL="0" indent="0" algn="ctr">
              <a:lnSpc>
                <a:spcPct val="100000"/>
              </a:lnSpc>
              <a:buSzTx/>
              <a:buNone/>
              <a:defRPr sz="3200" b="1"/>
            </a:pPr>
            <a:r>
              <a:rPr dirty="0"/>
              <a:t>What could a pupil</a:t>
            </a:r>
            <a:br>
              <a:rPr dirty="0"/>
            </a:br>
            <a:r>
              <a:rPr dirty="0"/>
              <a:t>pack on their first day of secondary school</a:t>
            </a:r>
            <a:br>
              <a:rPr dirty="0"/>
            </a:br>
            <a:r>
              <a:rPr dirty="0"/>
              <a:t>to help them manage the change ahead? </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xfrm>
            <a:off x="735062" y="207589"/>
            <a:ext cx="9221690" cy="409633"/>
          </a:xfrm>
          <a:prstGeom prst="rect">
            <a:avLst/>
          </a:prstGeom>
        </p:spPr>
        <p:txBody>
          <a:bodyPr>
            <a:normAutofit fontScale="90000"/>
          </a:bodyPr>
          <a:lstStyle/>
          <a:p>
            <a:pPr defTabSz="544289">
              <a:defRPr sz="1350">
                <a:uFill>
                  <a:solidFill>
                    <a:srgbClr val="548DD4"/>
                  </a:solidFill>
                </a:uFill>
              </a:defRPr>
            </a:pPr>
            <a:r>
              <a:t>TRANSITION TO SECONDARY SCHOOL</a:t>
            </a:r>
            <a:br/>
            <a:r>
              <a:rPr sz="972" b="0">
                <a:solidFill>
                  <a:srgbClr val="FFFFFF"/>
                </a:solidFill>
                <a:uFillTx/>
              </a:rPr>
              <a:t>PLENARY: FIRST DAY</a:t>
            </a:r>
          </a:p>
        </p:txBody>
      </p:sp>
      <p:pic>
        <p:nvPicPr>
          <p:cNvPr id="182"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sp>
        <p:nvSpPr>
          <p:cNvPr id="183" name="Shape 183"/>
          <p:cNvSpPr/>
          <p:nvPr/>
        </p:nvSpPr>
        <p:spPr>
          <a:xfrm>
            <a:off x="-2138" y="1166716"/>
            <a:ext cx="10682838" cy="1510224"/>
          </a:xfrm>
          <a:prstGeom prst="rect">
            <a:avLst/>
          </a:prstGeom>
          <a:solidFill>
            <a:srgbClr val="F15C38"/>
          </a:solidFill>
          <a:ln w="12700">
            <a:miter lim="400000"/>
          </a:ln>
        </p:spPr>
        <p:txBody>
          <a:bodyPr lIns="45718" tIns="45718" rIns="45718" bIns="45718" anchor="ctr"/>
          <a:lstStyle/>
          <a:p>
            <a:endParaRPr/>
          </a:p>
        </p:txBody>
      </p:sp>
      <p:sp>
        <p:nvSpPr>
          <p:cNvPr id="184" name="Shape 184"/>
          <p:cNvSpPr>
            <a:spLocks noGrp="1"/>
          </p:cNvSpPr>
          <p:nvPr>
            <p:ph type="body" idx="1"/>
          </p:nvPr>
        </p:nvSpPr>
        <p:spPr>
          <a:xfrm>
            <a:off x="735062" y="1323844"/>
            <a:ext cx="9221690" cy="5680995"/>
          </a:xfrm>
          <a:prstGeom prst="rect">
            <a:avLst/>
          </a:prstGeom>
        </p:spPr>
        <p:txBody>
          <a:bodyPr/>
          <a:lstStyle/>
          <a:p>
            <a:pPr marL="0" indent="0" algn="ctr">
              <a:buSzTx/>
              <a:buNone/>
              <a:defRPr sz="2000">
                <a:solidFill>
                  <a:srgbClr val="FFFFFF"/>
                </a:solidFill>
              </a:defRPr>
            </a:pPr>
            <a:r>
              <a:rPr dirty="0"/>
              <a:t>It’s really normal to have lots of different feelings when change occurs. </a:t>
            </a:r>
          </a:p>
          <a:p>
            <a:pPr marL="0" indent="0" algn="ctr">
              <a:buSzTx/>
              <a:buNone/>
              <a:defRPr>
                <a:solidFill>
                  <a:srgbClr val="FFFFFF"/>
                </a:solidFill>
              </a:defRPr>
            </a:pPr>
            <a:r>
              <a:rPr sz="2000" dirty="0"/>
              <a:t>If you are worried about changes affecting you or a friend, remember you can always speak to an adult at home or your teacher, or you can visit </a:t>
            </a:r>
            <a:r>
              <a:rPr sz="2000" dirty="0" err="1"/>
              <a:t>childline</a:t>
            </a:r>
            <a:r>
              <a:rPr sz="2000" dirty="0"/>
              <a:t>.</a:t>
            </a:r>
            <a:br>
              <a:rPr dirty="0"/>
            </a:br>
            <a:endParaRPr dirty="0"/>
          </a:p>
          <a:p>
            <a:endParaRPr dirty="0"/>
          </a:p>
          <a:p>
            <a:pPr>
              <a:defRPr sz="2200"/>
            </a:pPr>
            <a:r>
              <a:rPr dirty="0"/>
              <a:t>Child line </a:t>
            </a:r>
            <a:r>
              <a:rPr u="sng" dirty="0">
                <a:solidFill>
                  <a:srgbClr val="0000FF"/>
                </a:solidFill>
                <a:uFill>
                  <a:solidFill>
                    <a:srgbClr val="0000FF"/>
                  </a:solidFill>
                </a:uFill>
                <a:hlinkClick r:id="rId4"/>
              </a:rPr>
              <a:t>https://www.childline.org.uk/info-advice/</a:t>
            </a:r>
            <a:r>
              <a:rPr u="sng" dirty="0"/>
              <a:t> (Or call </a:t>
            </a:r>
            <a:r>
              <a:rPr dirty="0"/>
              <a:t>0800 1111) </a:t>
            </a:r>
          </a:p>
        </p:txBody>
      </p:sp>
      <p:pic>
        <p:nvPicPr>
          <p:cNvPr id="185"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pic>
        <p:nvPicPr>
          <p:cNvPr id="186" name="image8.png"/>
          <p:cNvPicPr>
            <a:picLocks noChangeAspect="1"/>
          </p:cNvPicPr>
          <p:nvPr/>
        </p:nvPicPr>
        <p:blipFill>
          <a:blip r:embed="rId5"/>
          <a:srcRect l="1" t="14974" b="50511"/>
          <a:stretch>
            <a:fillRect/>
          </a:stretch>
        </p:blipFill>
        <p:spPr>
          <a:xfrm>
            <a:off x="-11301" y="5277159"/>
            <a:ext cx="10680680" cy="2304002"/>
          </a:xfrm>
          <a:prstGeom prst="rect">
            <a:avLst/>
          </a:prstGeom>
          <a:ln w="12700">
            <a:miter lim="400000"/>
          </a:ln>
        </p:spPr>
      </p:pic>
      <p:sp>
        <p:nvSpPr>
          <p:cNvPr id="187" name="Shape 187"/>
          <p:cNvSpPr/>
          <p:nvPr/>
        </p:nvSpPr>
        <p:spPr>
          <a:xfrm flipV="1">
            <a:off x="-112901" y="5277159"/>
            <a:ext cx="10916368" cy="1"/>
          </a:xfrm>
          <a:prstGeom prst="line">
            <a:avLst/>
          </a:prstGeom>
          <a:ln w="25400">
            <a:solidFill>
              <a:srgbClr val="F15C38"/>
            </a:solidFill>
            <a:miter/>
          </a:ln>
        </p:spPr>
        <p:txBody>
          <a:bodyPr lIns="45718" tIns="45718" rIns="45718" bIns="45718"/>
          <a:lstStyle/>
          <a:p>
            <a:endParaRPr dirty="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2.tif"/>
          <p:cNvPicPr>
            <a:picLocks noChangeAspect="1"/>
          </p:cNvPicPr>
          <p:nvPr/>
        </p:nvPicPr>
        <p:blipFill>
          <a:blip r:embed="rId3"/>
          <a:srcRect b="15226"/>
          <a:stretch>
            <a:fillRect/>
          </a:stretch>
        </p:blipFill>
        <p:spPr>
          <a:xfrm>
            <a:off x="0" y="1532047"/>
            <a:ext cx="10680700" cy="6036310"/>
          </a:xfrm>
          <a:prstGeom prst="rect">
            <a:avLst/>
          </a:prstGeom>
          <a:ln w="12700">
            <a:miter lim="400000"/>
          </a:ln>
        </p:spPr>
      </p:pic>
      <p:sp>
        <p:nvSpPr>
          <p:cNvPr id="71" name="Shape 71"/>
          <p:cNvSpPr>
            <a:spLocks noGrp="1"/>
          </p:cNvSpPr>
          <p:nvPr>
            <p:ph type="title"/>
          </p:nvPr>
        </p:nvSpPr>
        <p:spPr>
          <a:xfrm>
            <a:off x="735062" y="207589"/>
            <a:ext cx="9308585" cy="1305690"/>
          </a:xfrm>
          <a:prstGeom prst="rect">
            <a:avLst/>
          </a:prstGeom>
        </p:spPr>
        <p:txBody>
          <a:bodyPr>
            <a:normAutofit fontScale="90000"/>
          </a:bodyPr>
          <a:lstStyle/>
          <a:p>
            <a:pPr defTabSz="907148">
              <a:defRPr sz="2250">
                <a:uFill>
                  <a:solidFill>
                    <a:srgbClr val="548DD4"/>
                  </a:solidFill>
                </a:uFill>
              </a:defRPr>
            </a:pPr>
            <a:r>
              <a:t>TRANSITION TO</a:t>
            </a:r>
            <a:br/>
            <a:r>
              <a:t>SECONDARY SCHOOL</a:t>
            </a:r>
            <a:br/>
            <a:br/>
            <a:endParaRPr/>
          </a:p>
        </p:txBody>
      </p:sp>
      <p:sp>
        <p:nvSpPr>
          <p:cNvPr id="72" name="Shape 72"/>
          <p:cNvSpPr>
            <a:spLocks noGrp="1"/>
          </p:cNvSpPr>
          <p:nvPr>
            <p:ph type="body" idx="1"/>
          </p:nvPr>
        </p:nvSpPr>
        <p:spPr>
          <a:xfrm>
            <a:off x="735062" y="1430754"/>
            <a:ext cx="9221691" cy="5680994"/>
          </a:xfrm>
          <a:prstGeom prst="rect">
            <a:avLst/>
          </a:prstGeom>
        </p:spPr>
        <p:txBody>
          <a:bodyPr>
            <a:normAutofit/>
          </a:bodyPr>
          <a:lstStyle>
            <a:lvl1pPr marL="0" indent="0">
              <a:buSzTx/>
              <a:buNone/>
              <a:defRPr b="1">
                <a:uFill>
                  <a:solidFill>
                    <a:srgbClr val="008F51"/>
                  </a:solidFill>
                </a:uFill>
              </a:defRPr>
            </a:lvl1pPr>
          </a:lstStyle>
          <a:p>
            <a:pPr algn="ctr"/>
            <a:r>
              <a:rPr sz="2000" dirty="0"/>
              <a:t>CREATE A LIST OF WORDS YOU ASSOCIATE WITH THE PICTURE BELOW. </a:t>
            </a:r>
          </a:p>
        </p:txBody>
      </p:sp>
      <p:pic>
        <p:nvPicPr>
          <p:cNvPr id="73" name="image3.png"/>
          <p:cNvPicPr>
            <a:picLocks noChangeAspect="1"/>
          </p:cNvPicPr>
          <p:nvPr/>
        </p:nvPicPr>
        <p:blipFill>
          <a:blip r:embed="rId4"/>
          <a:stretch>
            <a:fillRect/>
          </a:stretch>
        </p:blipFill>
        <p:spPr>
          <a:xfrm>
            <a:off x="9694909" y="353734"/>
            <a:ext cx="523687" cy="520694"/>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title"/>
          </p:nvPr>
        </p:nvSpPr>
        <p:spPr>
          <a:xfrm>
            <a:off x="735062" y="207589"/>
            <a:ext cx="9210576" cy="1167734"/>
          </a:xfrm>
          <a:prstGeom prst="rect">
            <a:avLst/>
          </a:prstGeom>
        </p:spPr>
        <p:txBody>
          <a:bodyPr/>
          <a:lstStyle/>
          <a:p>
            <a:pPr defTabSz="685401">
              <a:defRPr sz="2516">
                <a:uFill>
                  <a:solidFill>
                    <a:srgbClr val="548DD4"/>
                  </a:solidFill>
                </a:uFill>
              </a:defRPr>
            </a:pPr>
            <a:r>
              <a:t>TRANSITION TO SECONDARY SCHOOL</a:t>
            </a:r>
            <a:br/>
            <a:r>
              <a:rPr b="0">
                <a:solidFill>
                  <a:srgbClr val="FFFFFF"/>
                </a:solidFill>
                <a:uFillTx/>
              </a:rPr>
              <a:t>SELF ASSESSMENT</a:t>
            </a:r>
            <a:br>
              <a:rPr b="0">
                <a:solidFill>
                  <a:srgbClr val="FFFFFF"/>
                </a:solidFill>
                <a:uFillTx/>
              </a:rPr>
            </a:br>
            <a:endParaRPr b="0">
              <a:solidFill>
                <a:srgbClr val="FFFFFF"/>
              </a:solidFill>
              <a:uFillTx/>
            </a:endParaRPr>
          </a:p>
        </p:txBody>
      </p:sp>
      <p:sp>
        <p:nvSpPr>
          <p:cNvPr id="78" name="Shape 78"/>
          <p:cNvSpPr>
            <a:spLocks noGrp="1"/>
          </p:cNvSpPr>
          <p:nvPr>
            <p:ph type="body" idx="1"/>
          </p:nvPr>
        </p:nvSpPr>
        <p:spPr>
          <a:xfrm>
            <a:off x="735062" y="1520189"/>
            <a:ext cx="9221690" cy="5680995"/>
          </a:xfrm>
          <a:prstGeom prst="rect">
            <a:avLst/>
          </a:prstGeom>
        </p:spPr>
        <p:txBody>
          <a:bodyPr/>
          <a:lstStyle/>
          <a:p>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identify the differences between primary </a:t>
            </a:r>
            <a:br>
              <a:rPr lang="en-GB" dirty="0">
                <a:latin typeface="Lato" panose="020F0502020204030203" pitchFamily="34" charset="0"/>
                <a:ea typeface="Lato" panose="020F0502020204030203" pitchFamily="34" charset="0"/>
                <a:cs typeface="Lato" panose="020F0502020204030203" pitchFamily="34" charset="0"/>
              </a:rPr>
            </a:br>
            <a:r>
              <a:rPr dirty="0">
                <a:latin typeface="Lato" panose="020F0502020204030203" pitchFamily="34" charset="0"/>
                <a:ea typeface="Lato" panose="020F0502020204030203" pitchFamily="34" charset="0"/>
                <a:cs typeface="Lato" panose="020F0502020204030203" pitchFamily="34" charset="0"/>
              </a:rPr>
              <a:t>and secondary school</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describe how it might feel to move to secondary school</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endParaRPr dirty="0">
              <a:latin typeface="Lato" panose="020F0502020204030203" pitchFamily="34" charset="0"/>
              <a:ea typeface="Lato" panose="020F0502020204030203" pitchFamily="34" charset="0"/>
              <a:cs typeface="Lato" panose="020F0502020204030203" pitchFamily="34" charset="0"/>
            </a:endParaRPr>
          </a:p>
          <a:p>
            <a:pPr marL="514350" indent="-514350" defTabSz="457200">
              <a:lnSpc>
                <a:spcPct val="120000"/>
              </a:lnSpc>
              <a:spcBef>
                <a:spcPts val="0"/>
              </a:spcBef>
              <a:buClr>
                <a:srgbClr val="000000"/>
              </a:buClr>
              <a:buSzTx/>
              <a:buFont typeface="+mj-lt"/>
              <a:buAutoNum type="alphaUcPeriod"/>
              <a:defRPr sz="2600">
                <a:uFill>
                  <a:solidFill>
                    <a:srgbClr val="000000"/>
                  </a:solidFill>
                </a:uFill>
                <a:latin typeface="+mj-lt"/>
                <a:ea typeface="+mj-ea"/>
                <a:cs typeface="+mj-cs"/>
                <a:sym typeface="Calibri"/>
              </a:defRPr>
            </a:pPr>
            <a:r>
              <a:rPr dirty="0">
                <a:latin typeface="Lato" panose="020F0502020204030203" pitchFamily="34" charset="0"/>
                <a:ea typeface="Lato" panose="020F0502020204030203" pitchFamily="34" charset="0"/>
                <a:cs typeface="Lato" panose="020F0502020204030203" pitchFamily="34" charset="0"/>
              </a:rPr>
              <a:t>I can explain some ways to manage this change</a:t>
            </a:r>
            <a:r>
              <a:rPr lang="en-GB" dirty="0">
                <a:latin typeface="Lato" panose="020F0502020204030203" pitchFamily="34" charset="0"/>
                <a:ea typeface="Lato" panose="020F0502020204030203" pitchFamily="34" charset="0"/>
                <a:cs typeface="Lato" panose="020F0502020204030203" pitchFamily="34" charset="0"/>
              </a:rPr>
              <a:t>.</a:t>
            </a:r>
            <a:endParaRPr dirty="0">
              <a:latin typeface="Lato" panose="020F0502020204030203" pitchFamily="34" charset="0"/>
              <a:ea typeface="Lato" panose="020F0502020204030203" pitchFamily="34" charset="0"/>
              <a:cs typeface="Lato" panose="020F0502020204030203" pitchFamily="34" charset="0"/>
            </a:endParaRPr>
          </a:p>
        </p:txBody>
      </p:sp>
      <p:grpSp>
        <p:nvGrpSpPr>
          <p:cNvPr id="2" name="Group 1">
            <a:extLst>
              <a:ext uri="{FF2B5EF4-FFF2-40B4-BE49-F238E27FC236}">
                <a16:creationId xmlns:a16="http://schemas.microsoft.com/office/drawing/2014/main" id="{3D854EDE-9625-EA48-98E1-DEC69F6B906A}"/>
              </a:ext>
            </a:extLst>
          </p:cNvPr>
          <p:cNvGrpSpPr/>
          <p:nvPr/>
        </p:nvGrpSpPr>
        <p:grpSpPr>
          <a:xfrm>
            <a:off x="629573" y="5903828"/>
            <a:ext cx="9421554" cy="1201229"/>
            <a:chOff x="723948" y="5994139"/>
            <a:chExt cx="9421554" cy="1201229"/>
          </a:xfrm>
        </p:grpSpPr>
        <p:sp>
          <p:nvSpPr>
            <p:cNvPr id="79" name="Shape 79"/>
            <p:cNvSpPr/>
            <p:nvPr/>
          </p:nvSpPr>
          <p:spPr>
            <a:xfrm>
              <a:off x="6179430" y="6862629"/>
              <a:ext cx="3966072"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defRPr sz="1600" b="1">
                  <a:latin typeface="Lato"/>
                  <a:ea typeface="Lato"/>
                  <a:cs typeface="Lato"/>
                  <a:sym typeface="Lato"/>
                </a:defRPr>
              </a:lvl1pPr>
            </a:lstStyle>
            <a:p>
              <a:r>
                <a:t>EXTREMELY CONFIDENT</a:t>
              </a:r>
            </a:p>
          </p:txBody>
        </p:sp>
        <p:sp>
          <p:nvSpPr>
            <p:cNvPr id="80" name="Shape 80"/>
            <p:cNvSpPr/>
            <p:nvPr/>
          </p:nvSpPr>
          <p:spPr>
            <a:xfrm>
              <a:off x="724924" y="6862629"/>
              <a:ext cx="3966074"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600" b="1">
                  <a:latin typeface="Lato"/>
                  <a:ea typeface="Lato"/>
                  <a:cs typeface="Lato"/>
                  <a:sym typeface="Lato"/>
                </a:defRPr>
              </a:lvl1pPr>
            </a:lstStyle>
            <a:p>
              <a:r>
                <a:rPr dirty="0"/>
                <a:t>NOT CONFIDENT</a:t>
              </a:r>
            </a:p>
          </p:txBody>
        </p:sp>
        <p:sp>
          <p:nvSpPr>
            <p:cNvPr id="81" name="Shape 81"/>
            <p:cNvSpPr/>
            <p:nvPr/>
          </p:nvSpPr>
          <p:spPr>
            <a:xfrm>
              <a:off x="1377538" y="6393743"/>
              <a:ext cx="8063346" cy="45720"/>
            </a:xfrm>
            <a:prstGeom prst="rect">
              <a:avLst/>
            </a:prstGeom>
            <a:solidFill>
              <a:srgbClr val="000000"/>
            </a:solidFill>
            <a:ln w="12700">
              <a:miter lim="400000"/>
            </a:ln>
          </p:spPr>
          <p:txBody>
            <a:bodyPr lIns="45718" tIns="45718" rIns="45718" bIns="45718" anchor="ctr"/>
            <a:lstStyle/>
            <a:p>
              <a:pPr algn="ctr"/>
              <a:endParaRPr/>
            </a:p>
          </p:txBody>
        </p:sp>
        <p:sp>
          <p:nvSpPr>
            <p:cNvPr id="82" name="Shape 82"/>
            <p:cNvSpPr/>
            <p:nvPr/>
          </p:nvSpPr>
          <p:spPr>
            <a:xfrm>
              <a:off x="9325419" y="5994139"/>
              <a:ext cx="771899" cy="771899"/>
            </a:xfrm>
            <a:prstGeom prst="ellipse">
              <a:avLst/>
            </a:prstGeom>
            <a:solidFill>
              <a:srgbClr val="F15C38"/>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83" name="Shape 83"/>
            <p:cNvSpPr/>
            <p:nvPr/>
          </p:nvSpPr>
          <p:spPr>
            <a:xfrm>
              <a:off x="762149" y="6002010"/>
              <a:ext cx="771899" cy="771898"/>
            </a:xfrm>
            <a:prstGeom prst="ellipse">
              <a:avLst/>
            </a:prstGeom>
            <a:solidFill>
              <a:srgbClr val="F15C38"/>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84" name="Shape 84"/>
            <p:cNvSpPr/>
            <p:nvPr/>
          </p:nvSpPr>
          <p:spPr>
            <a:xfrm>
              <a:off x="9283675" y="6218242"/>
              <a:ext cx="848300"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a:latin typeface="Lato Heavy"/>
                  <a:ea typeface="Lato Heavy"/>
                  <a:cs typeface="Lato Heavy"/>
                  <a:sym typeface="Lato Heavy"/>
                </a:defRPr>
              </a:lvl1pPr>
            </a:lstStyle>
            <a:p>
              <a:r>
                <a:t>10</a:t>
              </a:r>
            </a:p>
          </p:txBody>
        </p:sp>
        <p:sp>
          <p:nvSpPr>
            <p:cNvPr id="85" name="Shape 85"/>
            <p:cNvSpPr/>
            <p:nvPr/>
          </p:nvSpPr>
          <p:spPr>
            <a:xfrm>
              <a:off x="723948" y="6227853"/>
              <a:ext cx="848300"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a:latin typeface="Lato Heavy"/>
                  <a:ea typeface="Lato Heavy"/>
                  <a:cs typeface="Lato Heavy"/>
                  <a:sym typeface="Lato Heavy"/>
                </a:defRPr>
              </a:lvl1pPr>
            </a:lstStyle>
            <a:p>
              <a:r>
                <a:t>0</a:t>
              </a:r>
            </a:p>
          </p:txBody>
        </p:sp>
        <p:sp>
          <p:nvSpPr>
            <p:cNvPr id="86" name="Shape 86"/>
            <p:cNvSpPr/>
            <p:nvPr/>
          </p:nvSpPr>
          <p:spPr>
            <a:xfrm>
              <a:off x="5377040" y="6247324"/>
              <a:ext cx="45720" cy="338555"/>
            </a:xfrm>
            <a:prstGeom prst="rect">
              <a:avLst/>
            </a:prstGeom>
            <a:solidFill>
              <a:srgbClr val="000000"/>
            </a:solidFill>
            <a:ln w="12700">
              <a:miter lim="400000"/>
            </a:ln>
          </p:spPr>
          <p:txBody>
            <a:bodyPr lIns="45718" tIns="45718" rIns="45718" bIns="45718" anchor="ctr"/>
            <a:lstStyle/>
            <a:p>
              <a:endParaRPr/>
            </a:p>
          </p:txBody>
        </p:sp>
        <p:sp>
          <p:nvSpPr>
            <p:cNvPr id="87" name="Shape 87"/>
            <p:cNvSpPr/>
            <p:nvPr/>
          </p:nvSpPr>
          <p:spPr>
            <a:xfrm>
              <a:off x="2067740"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88" name="Shape 88"/>
            <p:cNvSpPr/>
            <p:nvPr/>
          </p:nvSpPr>
          <p:spPr>
            <a:xfrm>
              <a:off x="2895064" y="6270185"/>
              <a:ext cx="45720" cy="338555"/>
            </a:xfrm>
            <a:prstGeom prst="rect">
              <a:avLst/>
            </a:prstGeom>
            <a:solidFill>
              <a:srgbClr val="000000"/>
            </a:solidFill>
            <a:ln w="12700">
              <a:miter lim="400000"/>
            </a:ln>
          </p:spPr>
          <p:txBody>
            <a:bodyPr lIns="45718" tIns="45718" rIns="45718" bIns="45718" anchor="ctr"/>
            <a:lstStyle/>
            <a:p>
              <a:endParaRPr/>
            </a:p>
          </p:txBody>
        </p:sp>
        <p:sp>
          <p:nvSpPr>
            <p:cNvPr id="89" name="Shape 89"/>
            <p:cNvSpPr/>
            <p:nvPr/>
          </p:nvSpPr>
          <p:spPr>
            <a:xfrm>
              <a:off x="3722389" y="6276337"/>
              <a:ext cx="45720" cy="338555"/>
            </a:xfrm>
            <a:prstGeom prst="rect">
              <a:avLst/>
            </a:prstGeom>
            <a:solidFill>
              <a:srgbClr val="000000"/>
            </a:solidFill>
            <a:ln w="12700">
              <a:miter lim="400000"/>
            </a:ln>
          </p:spPr>
          <p:txBody>
            <a:bodyPr lIns="45718" tIns="45718" rIns="45718" bIns="45718" anchor="ctr"/>
            <a:lstStyle/>
            <a:p>
              <a:endParaRPr/>
            </a:p>
          </p:txBody>
        </p:sp>
        <p:sp>
          <p:nvSpPr>
            <p:cNvPr id="90" name="Shape 90"/>
            <p:cNvSpPr/>
            <p:nvPr/>
          </p:nvSpPr>
          <p:spPr>
            <a:xfrm>
              <a:off x="4549714"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91" name="Shape 91"/>
            <p:cNvSpPr/>
            <p:nvPr/>
          </p:nvSpPr>
          <p:spPr>
            <a:xfrm>
              <a:off x="6204365" y="6257373"/>
              <a:ext cx="45720" cy="338555"/>
            </a:xfrm>
            <a:prstGeom prst="rect">
              <a:avLst/>
            </a:prstGeom>
            <a:solidFill>
              <a:srgbClr val="000000"/>
            </a:solidFill>
            <a:ln w="12700">
              <a:miter lim="400000"/>
            </a:ln>
          </p:spPr>
          <p:txBody>
            <a:bodyPr lIns="45718" tIns="45718" rIns="45718" bIns="45718" anchor="ctr"/>
            <a:lstStyle/>
            <a:p>
              <a:endParaRPr/>
            </a:p>
          </p:txBody>
        </p:sp>
        <p:sp>
          <p:nvSpPr>
            <p:cNvPr id="92" name="Shape 92"/>
            <p:cNvSpPr/>
            <p:nvPr/>
          </p:nvSpPr>
          <p:spPr>
            <a:xfrm>
              <a:off x="7031690" y="6272279"/>
              <a:ext cx="45720" cy="338555"/>
            </a:xfrm>
            <a:prstGeom prst="rect">
              <a:avLst/>
            </a:prstGeom>
            <a:solidFill>
              <a:srgbClr val="000000"/>
            </a:solidFill>
            <a:ln w="12700">
              <a:miter lim="400000"/>
            </a:ln>
          </p:spPr>
          <p:txBody>
            <a:bodyPr lIns="45718" tIns="45718" rIns="45718" bIns="45718" anchor="ctr"/>
            <a:lstStyle/>
            <a:p>
              <a:endParaRPr/>
            </a:p>
          </p:txBody>
        </p:sp>
        <p:sp>
          <p:nvSpPr>
            <p:cNvPr id="93" name="Shape 93"/>
            <p:cNvSpPr/>
            <p:nvPr/>
          </p:nvSpPr>
          <p:spPr>
            <a:xfrm>
              <a:off x="7859014" y="6278431"/>
              <a:ext cx="45720" cy="338555"/>
            </a:xfrm>
            <a:prstGeom prst="rect">
              <a:avLst/>
            </a:prstGeom>
            <a:solidFill>
              <a:srgbClr val="000000"/>
            </a:solidFill>
            <a:ln w="12700">
              <a:miter lim="400000"/>
            </a:ln>
          </p:spPr>
          <p:txBody>
            <a:bodyPr lIns="45718" tIns="45718" rIns="45718" bIns="45718" anchor="ctr"/>
            <a:lstStyle/>
            <a:p>
              <a:endParaRPr/>
            </a:p>
          </p:txBody>
        </p:sp>
        <p:sp>
          <p:nvSpPr>
            <p:cNvPr id="94" name="Shape 94"/>
            <p:cNvSpPr/>
            <p:nvPr/>
          </p:nvSpPr>
          <p:spPr>
            <a:xfrm>
              <a:off x="8686337" y="6257373"/>
              <a:ext cx="45720" cy="338555"/>
            </a:xfrm>
            <a:prstGeom prst="rect">
              <a:avLst/>
            </a:prstGeom>
            <a:solidFill>
              <a:srgbClr val="000000"/>
            </a:solidFill>
            <a:ln w="12700">
              <a:miter lim="400000"/>
            </a:ln>
          </p:spPr>
          <p:txBody>
            <a:bodyPr lIns="45718" tIns="45718" rIns="45718" bIns="45718" anchor="ctr"/>
            <a:lstStyle/>
            <a:p>
              <a:endParaRPr/>
            </a:p>
          </p:txBody>
        </p:sp>
      </p:grpSp>
      <p:pic>
        <p:nvPicPr>
          <p:cNvPr id="95"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latin typeface="Lato" panose="020F0502020204030203" pitchFamily="34" charset="0"/>
              <a:ea typeface="Lato" panose="020F0502020204030203" pitchFamily="34" charset="0"/>
              <a:cs typeface="Lato" panose="020F0502020204030203" pitchFamily="34" charset="0"/>
            </a:endParaRPr>
          </a:p>
        </p:txBody>
      </p:sp>
      <p:sp>
        <p:nvSpPr>
          <p:cNvPr id="100" name="Shape 100"/>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latin typeface="Lato" panose="020F0502020204030203" pitchFamily="34" charset="0"/>
              <a:ea typeface="Lato" panose="020F0502020204030203" pitchFamily="34" charset="0"/>
              <a:cs typeface="Lato" panose="020F0502020204030203" pitchFamily="34" charset="0"/>
            </a:endParaRPr>
          </a:p>
        </p:txBody>
      </p:sp>
      <p:pic>
        <p:nvPicPr>
          <p:cNvPr id="101"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02" name="Shape 102"/>
          <p:cNvSpPr/>
          <p:nvPr/>
        </p:nvSpPr>
        <p:spPr>
          <a:xfrm>
            <a:off x="-2" y="957196"/>
            <a:ext cx="10691815" cy="764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4400">
                <a:solidFill>
                  <a:srgbClr val="FFFFFF"/>
                </a:solidFill>
                <a:latin typeface="Lato Heavy"/>
                <a:ea typeface="Lato Heavy"/>
                <a:cs typeface="Lato Heavy"/>
                <a:sym typeface="Lato Heavy"/>
              </a:defRPr>
            </a:lvl1pPr>
          </a:lstStyle>
          <a:p>
            <a:r>
              <a:rPr>
                <a:latin typeface="Lato" panose="020F0502020204030203" pitchFamily="34" charset="0"/>
                <a:ea typeface="Lato" panose="020F0502020204030203" pitchFamily="34" charset="0"/>
                <a:cs typeface="Lato" panose="020F0502020204030203" pitchFamily="34" charset="0"/>
              </a:rPr>
              <a:t>MAKING THE MOVE</a:t>
            </a:r>
          </a:p>
        </p:txBody>
      </p:sp>
      <p:sp>
        <p:nvSpPr>
          <p:cNvPr id="104" name="Shape 104"/>
          <p:cNvSpPr/>
          <p:nvPr/>
        </p:nvSpPr>
        <p:spPr>
          <a:xfrm>
            <a:off x="992363" y="233346"/>
            <a:ext cx="8063346" cy="5693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100" b="1">
                <a:solidFill>
                  <a:srgbClr val="F15C38"/>
                </a:solidFill>
                <a:uFill>
                  <a:solidFill>
                    <a:srgbClr val="548DD4"/>
                  </a:solidFill>
                </a:uFill>
                <a:latin typeface="Lato Black"/>
                <a:ea typeface="Lato Black"/>
                <a:cs typeface="Lato Black"/>
                <a:sym typeface="Lato Black"/>
              </a:defRPr>
            </a:lvl1pPr>
          </a:lstStyle>
          <a:p>
            <a:r>
              <a:rPr>
                <a:latin typeface="Lato" panose="020F0502020204030203" pitchFamily="34" charset="0"/>
                <a:ea typeface="Lato" panose="020F0502020204030203" pitchFamily="34" charset="0"/>
                <a:cs typeface="Lato" panose="020F0502020204030203" pitchFamily="34" charset="0"/>
              </a:rPr>
              <a:t>TRANSITION TO SECONDARY SCHOOL</a:t>
            </a:r>
          </a:p>
        </p:txBody>
      </p:sp>
      <p:sp>
        <p:nvSpPr>
          <p:cNvPr id="105" name="Shape 105"/>
          <p:cNvSpPr/>
          <p:nvPr/>
        </p:nvSpPr>
        <p:spPr>
          <a:xfrm>
            <a:off x="448436" y="1938045"/>
            <a:ext cx="5613405" cy="707882"/>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defRPr sz="2100">
                <a:uFill>
                  <a:solidFill>
                    <a:srgbClr val="000000"/>
                  </a:solidFill>
                </a:uFill>
              </a:defRPr>
            </a:pPr>
            <a:r>
              <a:rPr sz="2000" dirty="0">
                <a:latin typeface="Lato" panose="020F0502020204030203" pitchFamily="34" charset="0"/>
                <a:ea typeface="Lato" panose="020F0502020204030203" pitchFamily="34" charset="0"/>
                <a:cs typeface="Lato" panose="020F0502020204030203" pitchFamily="34" charset="0"/>
              </a:rPr>
              <a:t>Watch the first part of the video</a:t>
            </a:r>
            <a:br>
              <a:rPr lang="en-GB" sz="2000" dirty="0">
                <a:latin typeface="Lato" panose="020F0502020204030203" pitchFamily="34" charset="0"/>
                <a:ea typeface="Lato" panose="020F0502020204030203" pitchFamily="34" charset="0"/>
                <a:cs typeface="Lato" panose="020F0502020204030203" pitchFamily="34" charset="0"/>
              </a:rPr>
            </a:br>
            <a:r>
              <a:rPr sz="2000" dirty="0">
                <a:latin typeface="Lato" panose="020F0502020204030203" pitchFamily="34" charset="0"/>
                <a:ea typeface="Lato" panose="020F0502020204030203" pitchFamily="34" charset="0"/>
                <a:cs typeface="Lato" panose="020F0502020204030203" pitchFamily="34" charset="0"/>
              </a:rPr>
              <a:t> </a:t>
            </a:r>
            <a:r>
              <a:rPr lang="en-GB" sz="2000" dirty="0">
                <a:latin typeface="Lato" panose="020F0502020204030203" pitchFamily="34" charset="0"/>
                <a:ea typeface="Lato" panose="020F0502020204030203" pitchFamily="34" charset="0"/>
                <a:cs typeface="Lato" panose="020F0502020204030203" pitchFamily="34" charset="0"/>
                <a:hlinkClick r:id="rId4"/>
              </a:rPr>
              <a:t>Let's talk about change!</a:t>
            </a:r>
            <a:r>
              <a:rPr sz="2000" dirty="0">
                <a:latin typeface="Lato" panose="020F0502020204030203" pitchFamily="34" charset="0"/>
                <a:ea typeface="Lato" panose="020F0502020204030203" pitchFamily="34" charset="0"/>
                <a:cs typeface="Lato" panose="020F0502020204030203" pitchFamily="34" charset="0"/>
              </a:rPr>
              <a:t> </a:t>
            </a:r>
          </a:p>
        </p:txBody>
      </p:sp>
      <p:sp>
        <p:nvSpPr>
          <p:cNvPr id="106" name="Shape 106"/>
          <p:cNvSpPr/>
          <p:nvPr/>
        </p:nvSpPr>
        <p:spPr>
          <a:xfrm>
            <a:off x="448436" y="4388389"/>
            <a:ext cx="9783827" cy="2948839"/>
          </a:xfrm>
          <a:prstGeom prst="rect">
            <a:avLst/>
          </a:prstGeom>
          <a:ln w="28575">
            <a:solidFill>
              <a:srgbClr val="000000"/>
            </a:solidFill>
            <a:miter/>
          </a:ln>
          <a:extLst>
            <a:ext uri="{C572A759-6A51-4108-AA02-DFA0A04FC94B}">
              <ma14:wrappingTextBoxFlag xmlns:ma14="http://schemas.microsoft.com/office/mac/drawingml/2011/main" xmlns="" val="1"/>
            </a:ext>
          </a:extLst>
        </p:spPr>
        <p:txBody>
          <a:bodyPr wrap="square" lIns="180000" tIns="180000" rIns="180000" bIns="180000">
            <a:spAutoFit/>
          </a:bodyPr>
          <a:lstStyle/>
          <a:p>
            <a:pPr marL="514350" indent="-514350">
              <a:buFont typeface="+mj-lt"/>
              <a:buAutoNum type="arabicPeriod"/>
              <a:defRPr sz="2600">
                <a:uFill>
                  <a:solidFill>
                    <a:srgbClr val="000000"/>
                  </a:solidFill>
                </a:uFill>
              </a:defRPr>
            </a:pPr>
            <a:r>
              <a:rPr lang="en-GB" sz="2400" dirty="0">
                <a:latin typeface="Lato" panose="020F0502020204030203" pitchFamily="34" charset="0"/>
                <a:ea typeface="Lato" panose="020F0502020204030203" pitchFamily="34" charset="0"/>
                <a:cs typeface="Lato" panose="020F0502020204030203" pitchFamily="34" charset="0"/>
              </a:rPr>
              <a:t>What will the similarities be between primary school and secondary school?</a:t>
            </a:r>
          </a:p>
          <a:p>
            <a:pPr marL="514350" indent="-514350">
              <a:buFont typeface="+mj-lt"/>
              <a:buAutoNum type="arabicPeriod"/>
              <a:defRPr sz="2600">
                <a:uFill>
                  <a:solidFill>
                    <a:srgbClr val="000000"/>
                  </a:solidFill>
                </a:uFill>
              </a:defRPr>
            </a:pPr>
            <a:r>
              <a:rPr sz="2400" dirty="0">
                <a:latin typeface="Lato" panose="020F0502020204030203" pitchFamily="34" charset="0"/>
                <a:ea typeface="Lato" panose="020F0502020204030203" pitchFamily="34" charset="0"/>
                <a:cs typeface="Lato" panose="020F0502020204030203" pitchFamily="34" charset="0"/>
              </a:rPr>
              <a:t>What will the differences be between primary and secondary school?</a:t>
            </a:r>
          </a:p>
          <a:p>
            <a:pPr marL="514350" indent="-514350">
              <a:buFont typeface="+mj-lt"/>
              <a:buAutoNum type="arabicPeriod"/>
              <a:defRPr sz="2600">
                <a:uFill>
                  <a:solidFill>
                    <a:srgbClr val="000000"/>
                  </a:solidFill>
                </a:uFill>
              </a:defRPr>
            </a:pPr>
            <a:r>
              <a:rPr sz="2400" dirty="0">
                <a:latin typeface="Lato" panose="020F0502020204030203" pitchFamily="34" charset="0"/>
                <a:ea typeface="Lato" panose="020F0502020204030203" pitchFamily="34" charset="0"/>
                <a:cs typeface="Lato" panose="020F0502020204030203" pitchFamily="34" charset="0"/>
              </a:rPr>
              <a:t>What are the most important things a Year 6 pupil needs to know about secondary school? (e.g. structure of the day, how many teachers will </a:t>
            </a:r>
            <a:r>
              <a:rPr lang="en-GB" sz="2400" dirty="0">
                <a:latin typeface="Lato" panose="020F0502020204030203" pitchFamily="34" charset="0"/>
                <a:ea typeface="Lato" panose="020F0502020204030203" pitchFamily="34" charset="0"/>
                <a:cs typeface="Lato" panose="020F0502020204030203" pitchFamily="34" charset="0"/>
              </a:rPr>
              <a:t>they</a:t>
            </a:r>
            <a:r>
              <a:rPr sz="2400" dirty="0">
                <a:latin typeface="Lato" panose="020F0502020204030203" pitchFamily="34" charset="0"/>
                <a:ea typeface="Lato" panose="020F0502020204030203" pitchFamily="34" charset="0"/>
                <a:cs typeface="Lato" panose="020F0502020204030203" pitchFamily="34" charset="0"/>
              </a:rPr>
              <a:t> have, how many people in a class, </a:t>
            </a:r>
            <a:r>
              <a:rPr lang="en-GB" sz="2400" dirty="0">
                <a:latin typeface="Lato" panose="020F0502020204030203" pitchFamily="34" charset="0"/>
                <a:ea typeface="Lato" panose="020F0502020204030203" pitchFamily="34" charset="0"/>
                <a:cs typeface="Lato" panose="020F0502020204030203" pitchFamily="34" charset="0"/>
              </a:rPr>
              <a:t>etc.</a:t>
            </a:r>
            <a:r>
              <a:rPr sz="2400" dirty="0">
                <a:latin typeface="Lato" panose="020F0502020204030203" pitchFamily="34" charset="0"/>
                <a:ea typeface="Lato" panose="020F0502020204030203" pitchFamily="34" charset="0"/>
                <a:cs typeface="Lato" panose="020F0502020204030203" pitchFamily="34" charset="0"/>
              </a:rPr>
              <a:t>)</a:t>
            </a:r>
          </a:p>
        </p:txBody>
      </p:sp>
      <p:pic>
        <p:nvPicPr>
          <p:cNvPr id="107" name="image5.png"/>
          <p:cNvPicPr>
            <a:picLocks noChangeAspect="1"/>
          </p:cNvPicPr>
          <p:nvPr/>
        </p:nvPicPr>
        <p:blipFill rotWithShape="1">
          <a:blip r:embed="rId5"/>
          <a:srcRect l="14211" t="10421" r="1875" b="17044"/>
          <a:stretch/>
        </p:blipFill>
        <p:spPr>
          <a:xfrm>
            <a:off x="6214260" y="2000265"/>
            <a:ext cx="4001778" cy="2161881"/>
          </a:xfrm>
          <a:prstGeom prst="rect">
            <a:avLst/>
          </a:prstGeom>
          <a:ln w="28575">
            <a:solidFill>
              <a:srgbClr val="F15C38"/>
            </a:solidFill>
          </a:ln>
        </p:spPr>
      </p:pic>
      <p:sp>
        <p:nvSpPr>
          <p:cNvPr id="2" name="Rectangle 1">
            <a:extLst>
              <a:ext uri="{FF2B5EF4-FFF2-40B4-BE49-F238E27FC236}">
                <a16:creationId xmlns:a16="http://schemas.microsoft.com/office/drawing/2014/main" id="{5B123414-ED28-4BA1-B665-22A36B3C5F56}"/>
              </a:ext>
            </a:extLst>
          </p:cNvPr>
          <p:cNvSpPr/>
          <p:nvPr/>
        </p:nvSpPr>
        <p:spPr>
          <a:xfrm>
            <a:off x="448436" y="3638926"/>
            <a:ext cx="4193777" cy="523220"/>
          </a:xfrm>
          <a:prstGeom prst="rect">
            <a:avLst/>
          </a:prstGeom>
        </p:spPr>
        <p:txBody>
          <a:bodyPr wrap="none">
            <a:spAutoFit/>
          </a:bodyPr>
          <a:lstStyle/>
          <a:p>
            <a:r>
              <a:rPr lang="en-GB" sz="2800" b="1" dirty="0">
                <a:latin typeface="Lato" panose="020F0502020204030203" pitchFamily="34" charset="0"/>
                <a:ea typeface="Lato" panose="020F0502020204030203" pitchFamily="34" charset="0"/>
                <a:cs typeface="Lato" panose="020F0502020204030203" pitchFamily="34" charset="0"/>
              </a:rPr>
              <a:t>Questions for discussion:</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10" name="Shape 110"/>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p>
        </p:txBody>
      </p:sp>
      <p:pic>
        <p:nvPicPr>
          <p:cNvPr id="111"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12" name="Shape 112"/>
          <p:cNvSpPr/>
          <p:nvPr/>
        </p:nvSpPr>
        <p:spPr>
          <a:xfrm>
            <a:off x="-2" y="957196"/>
            <a:ext cx="9879501" cy="688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900">
                <a:solidFill>
                  <a:srgbClr val="FFFFFF"/>
                </a:solidFill>
                <a:latin typeface="Lato Heavy"/>
                <a:ea typeface="Lato Heavy"/>
                <a:cs typeface="Lato Heavy"/>
                <a:sym typeface="Lato Heavy"/>
              </a:defRPr>
            </a:lvl1pPr>
          </a:lstStyle>
          <a:p>
            <a:r>
              <a:rPr dirty="0"/>
              <a:t>MAKING THE MOVE: </a:t>
            </a:r>
            <a:r>
              <a:rPr lang="en-GB" dirty="0"/>
              <a:t>HEAD</a:t>
            </a:r>
            <a:endParaRPr dirty="0"/>
          </a:p>
        </p:txBody>
      </p:sp>
      <p:sp>
        <p:nvSpPr>
          <p:cNvPr id="114" name="Shape 114"/>
          <p:cNvSpPr/>
          <p:nvPr/>
        </p:nvSpPr>
        <p:spPr>
          <a:xfrm>
            <a:off x="992363" y="233346"/>
            <a:ext cx="8063346" cy="561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100" b="1">
                <a:solidFill>
                  <a:srgbClr val="F15C38"/>
                </a:solidFill>
                <a:uFill>
                  <a:solidFill>
                    <a:srgbClr val="548DD4"/>
                  </a:solidFill>
                </a:uFill>
                <a:latin typeface="Lato Black"/>
                <a:ea typeface="Lato Black"/>
                <a:cs typeface="Lato Black"/>
                <a:sym typeface="Lato Black"/>
              </a:defRPr>
            </a:lvl1pPr>
          </a:lstStyle>
          <a:p>
            <a:r>
              <a:t>TRANSITION TO SECONDARY SCHOOL</a:t>
            </a:r>
          </a:p>
        </p:txBody>
      </p:sp>
      <p:sp>
        <p:nvSpPr>
          <p:cNvPr id="115" name="Shape 115"/>
          <p:cNvSpPr/>
          <p:nvPr/>
        </p:nvSpPr>
        <p:spPr>
          <a:xfrm>
            <a:off x="928444" y="2173017"/>
            <a:ext cx="2729157" cy="307028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16" name="Shape 116"/>
          <p:cNvSpPr/>
          <p:nvPr/>
        </p:nvSpPr>
        <p:spPr>
          <a:xfrm>
            <a:off x="954026" y="5635646"/>
            <a:ext cx="8805101" cy="107721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3600">
                <a:latin typeface="Lato Heavy"/>
                <a:ea typeface="Lato Heavy"/>
                <a:cs typeface="Lato Heavy"/>
                <a:sym typeface="Lato Heavy"/>
              </a:defRPr>
            </a:pPr>
            <a:r>
              <a:rPr sz="3200" dirty="0"/>
              <a:t>What might new </a:t>
            </a:r>
            <a:r>
              <a:rPr lang="en-GB" sz="3200" dirty="0"/>
              <a:t>Y</a:t>
            </a:r>
            <a:r>
              <a:rPr sz="3200" dirty="0"/>
              <a:t>ear </a:t>
            </a:r>
            <a:r>
              <a:rPr lang="en-GB" sz="3200" dirty="0"/>
              <a:t>7</a:t>
            </a:r>
            <a:r>
              <a:rPr sz="3200" dirty="0"/>
              <a:t> pupils be </a:t>
            </a:r>
            <a:r>
              <a:rPr sz="3200" b="1" u="sng" dirty="0"/>
              <a:t>thinking</a:t>
            </a:r>
            <a:r>
              <a:rPr sz="3200" b="1" dirty="0"/>
              <a:t> </a:t>
            </a:r>
            <a:br>
              <a:rPr lang="en-GB" sz="3200" b="1" dirty="0"/>
            </a:br>
            <a:r>
              <a:rPr sz="3200" dirty="0"/>
              <a:t>on their first day of school?</a:t>
            </a:r>
          </a:p>
        </p:txBody>
      </p:sp>
      <p:pic>
        <p:nvPicPr>
          <p:cNvPr id="11" name="image3.png">
            <a:extLst>
              <a:ext uri="{FF2B5EF4-FFF2-40B4-BE49-F238E27FC236}">
                <a16:creationId xmlns:a16="http://schemas.microsoft.com/office/drawing/2014/main" id="{62024252-2A86-7347-AB09-E58613049E33}"/>
              </a:ext>
            </a:extLst>
          </p:cNvPr>
          <p:cNvPicPr>
            <a:picLocks noChangeAspect="1"/>
          </p:cNvPicPr>
          <p:nvPr/>
        </p:nvPicPr>
        <p:blipFill>
          <a:blip r:embed="rId4"/>
          <a:stretch>
            <a:fillRect/>
          </a:stretch>
        </p:blipFill>
        <p:spPr>
          <a:xfrm rot="20602544">
            <a:off x="4016348" y="2848905"/>
            <a:ext cx="2015374" cy="2015374"/>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2" name="Shape 122"/>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p>
        </p:txBody>
      </p:sp>
      <p:pic>
        <p:nvPicPr>
          <p:cNvPr id="123"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24" name="Shape 124"/>
          <p:cNvSpPr/>
          <p:nvPr/>
        </p:nvSpPr>
        <p:spPr>
          <a:xfrm>
            <a:off x="-2" y="957196"/>
            <a:ext cx="9879501" cy="688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900">
                <a:solidFill>
                  <a:srgbClr val="FFFFFF"/>
                </a:solidFill>
                <a:latin typeface="Lato Heavy"/>
                <a:ea typeface="Lato Heavy"/>
                <a:cs typeface="Lato Heavy"/>
                <a:sym typeface="Lato Heavy"/>
              </a:defRPr>
            </a:lvl1pPr>
          </a:lstStyle>
          <a:p>
            <a:r>
              <a:rPr dirty="0"/>
              <a:t>MAKING THE MOVE: </a:t>
            </a:r>
            <a:r>
              <a:rPr lang="en-GB" dirty="0"/>
              <a:t>HEART</a:t>
            </a:r>
            <a:endParaRPr dirty="0"/>
          </a:p>
        </p:txBody>
      </p:sp>
      <p:sp>
        <p:nvSpPr>
          <p:cNvPr id="126" name="Shape 126"/>
          <p:cNvSpPr/>
          <p:nvPr/>
        </p:nvSpPr>
        <p:spPr>
          <a:xfrm>
            <a:off x="992363" y="233346"/>
            <a:ext cx="8063346" cy="5613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100" b="1">
                <a:solidFill>
                  <a:srgbClr val="F15C38"/>
                </a:solidFill>
                <a:uFill>
                  <a:solidFill>
                    <a:srgbClr val="548DD4"/>
                  </a:solidFill>
                </a:uFill>
                <a:latin typeface="Lato Black"/>
                <a:ea typeface="Lato Black"/>
                <a:cs typeface="Lato Black"/>
                <a:sym typeface="Lato Black"/>
              </a:defRPr>
            </a:lvl1pPr>
          </a:lstStyle>
          <a:p>
            <a:r>
              <a:t>TRANSITION TO SECONDARY SCHOOL</a:t>
            </a:r>
          </a:p>
        </p:txBody>
      </p:sp>
      <p:sp>
        <p:nvSpPr>
          <p:cNvPr id="127" name="Shape 127"/>
          <p:cNvSpPr/>
          <p:nvPr/>
        </p:nvSpPr>
        <p:spPr>
          <a:xfrm>
            <a:off x="928444" y="2173017"/>
            <a:ext cx="2729157" cy="307028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8" name="Shape 128"/>
          <p:cNvSpPr/>
          <p:nvPr/>
        </p:nvSpPr>
        <p:spPr>
          <a:xfrm>
            <a:off x="1324901" y="6013891"/>
            <a:ext cx="8063349" cy="58541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28600" indent="-228600" algn="ctr">
              <a:lnSpc>
                <a:spcPct val="107916"/>
              </a:lnSpc>
              <a:spcBef>
                <a:spcPts val="800"/>
              </a:spcBef>
              <a:tabLst>
                <a:tab pos="12700" algn="l"/>
                <a:tab pos="228600" algn="l"/>
              </a:tabLst>
              <a:defRPr sz="3200">
                <a:latin typeface="Trebuchet MS"/>
                <a:ea typeface="Trebuchet MS"/>
                <a:cs typeface="Trebuchet MS"/>
                <a:sym typeface="Trebuchet MS"/>
              </a:defRPr>
            </a:pPr>
            <a:r>
              <a:rPr dirty="0">
                <a:latin typeface="Lato" panose="020F0502020204030203" pitchFamily="34" charset="0"/>
                <a:ea typeface="Lato" panose="020F0502020204030203" pitchFamily="34" charset="0"/>
                <a:cs typeface="Lato" panose="020F0502020204030203" pitchFamily="34" charset="0"/>
              </a:rPr>
              <a:t>	How might it </a:t>
            </a:r>
            <a:r>
              <a:rPr b="1" u="sng" dirty="0">
                <a:latin typeface="Lato" panose="020F0502020204030203" pitchFamily="34" charset="0"/>
                <a:ea typeface="Lato" panose="020F0502020204030203" pitchFamily="34" charset="0"/>
                <a:cs typeface="Lato" panose="020F0502020204030203" pitchFamily="34" charset="0"/>
              </a:rPr>
              <a:t>feel</a:t>
            </a:r>
            <a:r>
              <a:rPr dirty="0">
                <a:latin typeface="Lato" panose="020F0502020204030203" pitchFamily="34" charset="0"/>
                <a:ea typeface="Lato" panose="020F0502020204030203" pitchFamily="34" charset="0"/>
                <a:cs typeface="Lato" panose="020F0502020204030203" pitchFamily="34" charset="0"/>
              </a:rPr>
              <a:t> to start a new school?</a:t>
            </a:r>
          </a:p>
        </p:txBody>
      </p:sp>
      <p:pic>
        <p:nvPicPr>
          <p:cNvPr id="129" name="image5.png"/>
          <p:cNvPicPr>
            <a:picLocks noChangeAspect="1"/>
          </p:cNvPicPr>
          <p:nvPr/>
        </p:nvPicPr>
        <p:blipFill>
          <a:blip r:embed="rId4"/>
          <a:stretch>
            <a:fillRect/>
          </a:stretch>
        </p:blipFill>
        <p:spPr>
          <a:xfrm rot="877718">
            <a:off x="4055894" y="2603565"/>
            <a:ext cx="2672996" cy="2672995"/>
          </a:xfrm>
          <a:prstGeom prst="rect">
            <a:avLst/>
          </a:prstGeom>
          <a:ln w="12700">
            <a:miter lim="400000"/>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latin typeface="Lato" panose="020F0502020204030203" pitchFamily="34" charset="0"/>
              <a:ea typeface="Lato" panose="020F0502020204030203" pitchFamily="34" charset="0"/>
              <a:cs typeface="Lato" panose="020F0502020204030203" pitchFamily="34" charset="0"/>
            </a:endParaRPr>
          </a:p>
        </p:txBody>
      </p:sp>
      <p:sp>
        <p:nvSpPr>
          <p:cNvPr id="136" name="Shape 136"/>
          <p:cNvSpPr/>
          <p:nvPr/>
        </p:nvSpPr>
        <p:spPr>
          <a:xfrm>
            <a:off x="-2" y="-1"/>
            <a:ext cx="10691815" cy="1780676"/>
          </a:xfrm>
          <a:prstGeom prst="rect">
            <a:avLst/>
          </a:prstGeom>
          <a:solidFill>
            <a:srgbClr val="000000"/>
          </a:solidFill>
          <a:ln w="12700">
            <a:solidFill>
              <a:srgbClr val="000000"/>
            </a:solidFill>
            <a:miter/>
          </a:ln>
        </p:spPr>
        <p:txBody>
          <a:bodyPr lIns="45718" tIns="45718" rIns="45718" bIns="45718" anchor="ctr"/>
          <a:lstStyle/>
          <a:p>
            <a:pPr algn="ctr">
              <a:defRPr b="1">
                <a:solidFill>
                  <a:srgbClr val="FFFFFF"/>
                </a:solidFill>
              </a:defRPr>
            </a:pPr>
            <a:endParaRPr>
              <a:latin typeface="Lato" panose="020F0502020204030203" pitchFamily="34" charset="0"/>
              <a:ea typeface="Lato" panose="020F0502020204030203" pitchFamily="34" charset="0"/>
              <a:cs typeface="Lato" panose="020F0502020204030203" pitchFamily="34" charset="0"/>
            </a:endParaRPr>
          </a:p>
        </p:txBody>
      </p:sp>
      <p:pic>
        <p:nvPicPr>
          <p:cNvPr id="137" name="image4.png"/>
          <p:cNvPicPr>
            <a:picLocks noChangeAspect="1"/>
          </p:cNvPicPr>
          <p:nvPr/>
        </p:nvPicPr>
        <p:blipFill>
          <a:blip r:embed="rId3"/>
          <a:stretch>
            <a:fillRect/>
          </a:stretch>
        </p:blipFill>
        <p:spPr>
          <a:xfrm>
            <a:off x="9129776" y="447567"/>
            <a:ext cx="1001187" cy="1001189"/>
          </a:xfrm>
          <a:prstGeom prst="rect">
            <a:avLst/>
          </a:prstGeom>
          <a:ln w="12700">
            <a:miter lim="400000"/>
          </a:ln>
        </p:spPr>
      </p:pic>
      <p:sp>
        <p:nvSpPr>
          <p:cNvPr id="138" name="Shape 138"/>
          <p:cNvSpPr/>
          <p:nvPr/>
        </p:nvSpPr>
        <p:spPr>
          <a:xfrm>
            <a:off x="-2" y="957196"/>
            <a:ext cx="10691815" cy="764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4400">
                <a:solidFill>
                  <a:srgbClr val="FFFFFF"/>
                </a:solidFill>
                <a:latin typeface="Lato Heavy"/>
                <a:ea typeface="Lato Heavy"/>
                <a:cs typeface="Lato Heavy"/>
                <a:sym typeface="Lato Heavy"/>
              </a:defRPr>
            </a:lvl1pPr>
          </a:lstStyle>
          <a:p>
            <a:r>
              <a:rPr>
                <a:latin typeface="Lato" panose="020F0502020204030203" pitchFamily="34" charset="0"/>
                <a:ea typeface="Lato" panose="020F0502020204030203" pitchFamily="34" charset="0"/>
                <a:cs typeface="Lato" panose="020F0502020204030203" pitchFamily="34" charset="0"/>
              </a:rPr>
              <a:t>CHANGES</a:t>
            </a:r>
          </a:p>
        </p:txBody>
      </p:sp>
      <p:sp>
        <p:nvSpPr>
          <p:cNvPr id="140" name="Shape 140"/>
          <p:cNvSpPr/>
          <p:nvPr/>
        </p:nvSpPr>
        <p:spPr>
          <a:xfrm>
            <a:off x="992363" y="233346"/>
            <a:ext cx="8063346"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200" b="1">
                <a:solidFill>
                  <a:srgbClr val="F15C38"/>
                </a:solidFill>
                <a:uFill>
                  <a:solidFill>
                    <a:srgbClr val="548DD4"/>
                  </a:solidFill>
                </a:uFill>
                <a:latin typeface="Lato Black"/>
                <a:ea typeface="Lato Black"/>
                <a:cs typeface="Lato Black"/>
                <a:sym typeface="Lato Black"/>
              </a:defRPr>
            </a:lvl1pPr>
          </a:lstStyle>
          <a:p>
            <a:r>
              <a:rPr>
                <a:latin typeface="Lato" panose="020F0502020204030203" pitchFamily="34" charset="0"/>
                <a:ea typeface="Lato" panose="020F0502020204030203" pitchFamily="34" charset="0"/>
                <a:cs typeface="Lato" panose="020F0502020204030203" pitchFamily="34" charset="0"/>
              </a:rPr>
              <a:t>TRANSITION TO SECONDARY SCHOOL</a:t>
            </a:r>
          </a:p>
        </p:txBody>
      </p:sp>
      <p:sp>
        <p:nvSpPr>
          <p:cNvPr id="142" name="Shape 142"/>
          <p:cNvSpPr/>
          <p:nvPr/>
        </p:nvSpPr>
        <p:spPr>
          <a:xfrm>
            <a:off x="413525" y="4172288"/>
            <a:ext cx="9859364" cy="2579507"/>
          </a:xfrm>
          <a:prstGeom prst="rect">
            <a:avLst/>
          </a:prstGeom>
          <a:ln w="28575">
            <a:solidFill>
              <a:srgbClr val="000000"/>
            </a:solidFill>
            <a:miter/>
          </a:ln>
          <a:extLst>
            <a:ext uri="{C572A759-6A51-4108-AA02-DFA0A04FC94B}">
              <ma14:wrappingTextBoxFlag xmlns:ma14="http://schemas.microsoft.com/office/mac/drawingml/2011/main" xmlns="" val="1"/>
            </a:ext>
          </a:extLst>
        </p:spPr>
        <p:txBody>
          <a:bodyPr wrap="square" lIns="180000" tIns="180000" rIns="180000" bIns="180000">
            <a:spAutoFit/>
          </a:bodyPr>
          <a:lstStyle/>
          <a:p>
            <a:pPr marL="514350" indent="-514350">
              <a:buFont typeface="+mj-lt"/>
              <a:buAutoNum type="arabicPeriod"/>
              <a:defRPr sz="2600">
                <a:uFill>
                  <a:solidFill>
                    <a:srgbClr val="000000"/>
                  </a:solidFill>
                </a:uFill>
              </a:defRPr>
            </a:pPr>
            <a:r>
              <a:rPr sz="2400" dirty="0">
                <a:uFill>
                  <a:solidFill>
                    <a:srgbClr val="000000"/>
                  </a:solidFill>
                </a:uFill>
                <a:latin typeface="Lato" panose="020F0502020204030203" pitchFamily="34" charset="0"/>
                <a:ea typeface="Lato" panose="020F0502020204030203" pitchFamily="34" charset="0"/>
                <a:cs typeface="Lato" panose="020F0502020204030203" pitchFamily="34" charset="0"/>
              </a:rPr>
              <a:t>What do you think are the most exciting things are about starting secondary school?</a:t>
            </a:r>
            <a:endParaRPr lang="en-GB" sz="2400" dirty="0">
              <a:uFill>
                <a:solidFill>
                  <a:srgbClr val="000000"/>
                </a:solidFill>
              </a:uFill>
              <a:latin typeface="Lato" panose="020F0502020204030203" pitchFamily="34" charset="0"/>
              <a:ea typeface="Lato" panose="020F0502020204030203" pitchFamily="34" charset="0"/>
              <a:cs typeface="Lato" panose="020F0502020204030203" pitchFamily="34" charset="0"/>
            </a:endParaRPr>
          </a:p>
          <a:p>
            <a:pPr marL="514350" indent="-514350">
              <a:buFont typeface="+mj-lt"/>
              <a:buAutoNum type="arabicPeriod"/>
              <a:defRPr sz="2600">
                <a:uFill>
                  <a:solidFill>
                    <a:srgbClr val="000000"/>
                  </a:solidFill>
                </a:uFill>
              </a:defRPr>
            </a:pPr>
            <a:r>
              <a:rPr sz="2400" dirty="0">
                <a:uFill>
                  <a:solidFill>
                    <a:srgbClr val="000000"/>
                  </a:solidFill>
                </a:uFill>
                <a:latin typeface="Lato" panose="020F0502020204030203" pitchFamily="34" charset="0"/>
                <a:ea typeface="Lato" panose="020F0502020204030203" pitchFamily="34" charset="0"/>
                <a:cs typeface="Lato" panose="020F0502020204030203" pitchFamily="34" charset="0"/>
              </a:rPr>
              <a:t>What do you think some pupils are nervous about when starting secondary school?</a:t>
            </a:r>
          </a:p>
          <a:p>
            <a:pPr marL="514350" indent="-514350">
              <a:buFont typeface="+mj-lt"/>
              <a:buAutoNum type="arabicPeriod"/>
              <a:defRPr sz="2600">
                <a:uFill>
                  <a:solidFill>
                    <a:srgbClr val="000000"/>
                  </a:solidFill>
                </a:uFill>
              </a:defRPr>
            </a:pPr>
            <a:r>
              <a:rPr sz="2400" dirty="0">
                <a:uFill>
                  <a:solidFill>
                    <a:srgbClr val="000000"/>
                  </a:solidFill>
                </a:uFill>
                <a:latin typeface="Lato" panose="020F0502020204030203" pitchFamily="34" charset="0"/>
                <a:ea typeface="Lato" panose="020F0502020204030203" pitchFamily="34" charset="0"/>
                <a:cs typeface="Lato" panose="020F0502020204030203" pitchFamily="34" charset="0"/>
              </a:rPr>
              <a:t>How do you think pupils feelings might change over the first year at secondary school?</a:t>
            </a:r>
          </a:p>
        </p:txBody>
      </p:sp>
      <p:pic>
        <p:nvPicPr>
          <p:cNvPr id="18" name="image5.png">
            <a:extLst>
              <a:ext uri="{FF2B5EF4-FFF2-40B4-BE49-F238E27FC236}">
                <a16:creationId xmlns:a16="http://schemas.microsoft.com/office/drawing/2014/main" id="{6C003DEC-3CDD-8C4B-B867-DF033051A4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811" y="1975088"/>
            <a:ext cx="3087265" cy="2002787"/>
          </a:xfrm>
          <a:prstGeom prst="rect">
            <a:avLst/>
          </a:prstGeom>
          <a:ln w="28575">
            <a:noFill/>
          </a:ln>
        </p:spPr>
      </p:pic>
      <p:sp>
        <p:nvSpPr>
          <p:cNvPr id="19" name="Shape 141">
            <a:extLst>
              <a:ext uri="{FF2B5EF4-FFF2-40B4-BE49-F238E27FC236}">
                <a16:creationId xmlns:a16="http://schemas.microsoft.com/office/drawing/2014/main" id="{BBC92B62-1C5C-844B-B357-210613F95638}"/>
              </a:ext>
            </a:extLst>
          </p:cNvPr>
          <p:cNvSpPr/>
          <p:nvPr/>
        </p:nvSpPr>
        <p:spPr>
          <a:xfrm>
            <a:off x="448437" y="2078630"/>
            <a:ext cx="4891913"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defRPr sz="2400">
                <a:uFill>
                  <a:solidFill>
                    <a:srgbClr val="000000"/>
                  </a:solidFill>
                </a:uFill>
              </a:defRPr>
            </a:pPr>
            <a:r>
              <a:rPr sz="2000" dirty="0">
                <a:latin typeface="Lato" panose="020F0502020204030203" pitchFamily="34" charset="0"/>
                <a:ea typeface="Lato" panose="020F0502020204030203" pitchFamily="34" charset="0"/>
                <a:cs typeface="Lato" panose="020F0502020204030203" pitchFamily="34" charset="0"/>
              </a:rPr>
              <a:t>Watch the second part of the </a:t>
            </a:r>
            <a:r>
              <a:rPr lang="en-GB" sz="2000" dirty="0">
                <a:latin typeface="Lato" panose="020F0502020204030203" pitchFamily="34" charset="0"/>
                <a:ea typeface="Lato" panose="020F0502020204030203" pitchFamily="34" charset="0"/>
                <a:cs typeface="Lato" panose="020F0502020204030203" pitchFamily="34" charset="0"/>
              </a:rPr>
              <a:t>video</a:t>
            </a:r>
            <a:br>
              <a:rPr lang="en-GB" sz="2000" dirty="0">
                <a:latin typeface="Lato" panose="020F0502020204030203" pitchFamily="34" charset="0"/>
                <a:ea typeface="Lato" panose="020F0502020204030203" pitchFamily="34" charset="0"/>
                <a:cs typeface="Lato" panose="020F0502020204030203" pitchFamily="34" charset="0"/>
              </a:rPr>
            </a:br>
            <a:r>
              <a:rPr lang="en-GB" sz="2000" dirty="0">
                <a:latin typeface="Lato" panose="020F0502020204030203" pitchFamily="34" charset="0"/>
                <a:ea typeface="Lato" panose="020F0502020204030203" pitchFamily="34" charset="0"/>
                <a:cs typeface="Lato" panose="020F0502020204030203" pitchFamily="34" charset="0"/>
              </a:rPr>
              <a:t> </a:t>
            </a:r>
            <a:r>
              <a:rPr lang="en-GB" sz="2000" dirty="0">
                <a:latin typeface="Lato" panose="020F0502020204030203" pitchFamily="34" charset="0"/>
                <a:ea typeface="Lato" panose="020F0502020204030203" pitchFamily="34" charset="0"/>
                <a:cs typeface="Lato" panose="020F0502020204030203" pitchFamily="34" charset="0"/>
                <a:hlinkClick r:id="rId5"/>
              </a:rPr>
              <a:t>Let's talk about change!</a:t>
            </a:r>
            <a:r>
              <a:rPr lang="en-GB" sz="2000" dirty="0">
                <a:latin typeface="Lato" panose="020F0502020204030203" pitchFamily="34" charset="0"/>
                <a:ea typeface="Lato" panose="020F0502020204030203" pitchFamily="34" charset="0"/>
                <a:cs typeface="Lato" panose="020F0502020204030203" pitchFamily="34" charset="0"/>
              </a:rPr>
              <a:t> </a:t>
            </a:r>
            <a:endParaRPr sz="2000" dirty="0">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E5FDC3AB-BA98-47BA-ACBC-D017512015C1}"/>
              </a:ext>
            </a:extLst>
          </p:cNvPr>
          <p:cNvSpPr/>
          <p:nvPr/>
        </p:nvSpPr>
        <p:spPr>
          <a:xfrm>
            <a:off x="407811" y="3500821"/>
            <a:ext cx="5340350" cy="523220"/>
          </a:xfrm>
          <a:prstGeom prst="rect">
            <a:avLst/>
          </a:prstGeom>
        </p:spPr>
        <p:txBody>
          <a:bodyPr>
            <a:spAutoFit/>
          </a:bodyPr>
          <a:lstStyle/>
          <a:p>
            <a:r>
              <a:rPr lang="en-GB" sz="2800" b="1" dirty="0">
                <a:latin typeface="Lato" panose="020F0502020204030203" pitchFamily="34" charset="0"/>
                <a:ea typeface="Lato" panose="020F0502020204030203" pitchFamily="34" charset="0"/>
                <a:cs typeface="Lato" panose="020F0502020204030203" pitchFamily="34" charset="0"/>
              </a:rPr>
              <a:t>Questions for discussion:</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xfrm>
            <a:off x="735062" y="207589"/>
            <a:ext cx="9221690" cy="828979"/>
          </a:xfrm>
          <a:prstGeom prst="rect">
            <a:avLst/>
          </a:prstGeom>
        </p:spPr>
        <p:txBody>
          <a:bodyPr/>
          <a:lstStyle/>
          <a:p>
            <a:pPr defTabSz="483812">
              <a:defRPr sz="1727">
                <a:uFill>
                  <a:solidFill>
                    <a:srgbClr val="548DD4"/>
                  </a:solidFill>
                </a:uFill>
              </a:defRPr>
            </a:pPr>
            <a:r>
              <a:t>DEALING WITH CHANGE</a:t>
            </a:r>
            <a:br/>
            <a:r>
              <a:rPr b="0">
                <a:solidFill>
                  <a:srgbClr val="FFFFFF"/>
                </a:solidFill>
                <a:uFillTx/>
              </a:rPr>
              <a:t>CHANGES</a:t>
            </a:r>
            <a:br>
              <a:rPr b="0">
                <a:solidFill>
                  <a:srgbClr val="FFFFFF"/>
                </a:solidFill>
                <a:uFillTx/>
              </a:rPr>
            </a:br>
            <a:endParaRPr b="0">
              <a:solidFill>
                <a:srgbClr val="FFFFFF"/>
              </a:solidFill>
              <a:uFillTx/>
            </a:endParaRPr>
          </a:p>
        </p:txBody>
      </p:sp>
      <p:sp>
        <p:nvSpPr>
          <p:cNvPr id="147" name="Shape 147"/>
          <p:cNvSpPr>
            <a:spLocks noGrp="1"/>
          </p:cNvSpPr>
          <p:nvPr>
            <p:ph type="body" idx="13"/>
          </p:nvPr>
        </p:nvSpPr>
        <p:spPr>
          <a:xfrm>
            <a:off x="735062" y="2063869"/>
            <a:ext cx="2916808" cy="1195585"/>
          </a:xfrm>
          <a:prstGeom prst="rect">
            <a:avLst/>
          </a:prstGeom>
          <a:solidFill>
            <a:srgbClr val="F15C38"/>
          </a:solidFill>
          <a:extLst>
            <a:ext uri="{C572A759-6A51-4108-AA02-DFA0A04FC94B}">
              <ma14:wrappingTextBoxFlag xmlns:ma14="http://schemas.microsoft.com/office/mac/drawingml/2011/main" xmlns="" val="1"/>
            </a:ext>
          </a:extLst>
        </p:spPr>
        <p:txBody>
          <a:bodyPr lIns="144000" tIns="144000" rIns="144000" bIns="144000">
            <a:noAutofit/>
          </a:bodyPr>
          <a:lstStyle/>
          <a:p>
            <a:pPr marL="0" indent="0">
              <a:buNone/>
            </a:pPr>
            <a:r>
              <a:rPr lang="en-GB" sz="2400" dirty="0"/>
              <a:t>I can’t wait to join the clubs. I love sports!’</a:t>
            </a:r>
          </a:p>
        </p:txBody>
      </p:sp>
      <p:pic>
        <p:nvPicPr>
          <p:cNvPr id="150" name="image4.png"/>
          <p:cNvPicPr>
            <a:picLocks noChangeAspect="1"/>
          </p:cNvPicPr>
          <p:nvPr/>
        </p:nvPicPr>
        <p:blipFill>
          <a:blip r:embed="rId3"/>
          <a:stretch>
            <a:fillRect/>
          </a:stretch>
        </p:blipFill>
        <p:spPr>
          <a:xfrm>
            <a:off x="9707825" y="360234"/>
            <a:ext cx="523687" cy="523688"/>
          </a:xfrm>
          <a:prstGeom prst="rect">
            <a:avLst/>
          </a:prstGeom>
          <a:ln w="12700">
            <a:miter lim="400000"/>
          </a:ln>
        </p:spPr>
      </p:pic>
      <p:sp>
        <p:nvSpPr>
          <p:cNvPr id="12" name="Shape 147">
            <a:extLst>
              <a:ext uri="{FF2B5EF4-FFF2-40B4-BE49-F238E27FC236}">
                <a16:creationId xmlns:a16="http://schemas.microsoft.com/office/drawing/2014/main" id="{2252D9A0-824B-A740-BFDC-415F40F035AC}"/>
              </a:ext>
            </a:extLst>
          </p:cNvPr>
          <p:cNvSpPr txBox="1">
            <a:spLocks/>
          </p:cNvSpPr>
          <p:nvPr/>
        </p:nvSpPr>
        <p:spPr>
          <a:xfrm>
            <a:off x="3838222" y="2063869"/>
            <a:ext cx="6118530" cy="1195585"/>
          </a:xfrm>
          <a:prstGeom prst="rect">
            <a:avLst/>
          </a:prstGeom>
          <a:solidFill>
            <a:srgbClr val="F15C38"/>
          </a:solidFill>
          <a:ln w="12700">
            <a:miter lim="400000"/>
          </a:ln>
          <a:extLst>
            <a:ext uri="{C572A759-6A51-4108-AA02-DFA0A04FC94B}">
              <ma14:wrappingTextBoxFlag xmlns:ma14="http://schemas.microsoft.com/office/mac/drawingml/2011/main" xmlns="" val="1"/>
            </a:ext>
          </a:extLst>
        </p:spPr>
        <p:txBody>
          <a:bodyPr lIns="144000" tIns="144000" rIns="144000" bIns="144000">
            <a:noAutofit/>
          </a:bodyPr>
          <a:lst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a:lstStyle>
          <a:p>
            <a:pPr marL="0" indent="0">
              <a:buNone/>
            </a:pPr>
            <a:r>
              <a:rPr lang="en-GB" sz="2400" dirty="0"/>
              <a:t>‘Sometimes I think I could do better in school. I’m looking forward to a new start’</a:t>
            </a:r>
          </a:p>
        </p:txBody>
      </p:sp>
      <p:sp>
        <p:nvSpPr>
          <p:cNvPr id="13" name="Shape 147">
            <a:extLst>
              <a:ext uri="{FF2B5EF4-FFF2-40B4-BE49-F238E27FC236}">
                <a16:creationId xmlns:a16="http://schemas.microsoft.com/office/drawing/2014/main" id="{AAB555E5-8447-9A45-BDBF-2F2A6C672756}"/>
              </a:ext>
            </a:extLst>
          </p:cNvPr>
          <p:cNvSpPr txBox="1">
            <a:spLocks/>
          </p:cNvSpPr>
          <p:nvPr/>
        </p:nvSpPr>
        <p:spPr>
          <a:xfrm>
            <a:off x="718390" y="3426876"/>
            <a:ext cx="4720713" cy="931290"/>
          </a:xfrm>
          <a:prstGeom prst="rect">
            <a:avLst/>
          </a:prstGeom>
          <a:solidFill>
            <a:srgbClr val="F15C38"/>
          </a:solidFill>
          <a:ln w="12700">
            <a:miter lim="400000"/>
          </a:ln>
          <a:extLst>
            <a:ext uri="{C572A759-6A51-4108-AA02-DFA0A04FC94B}">
              <ma14:wrappingTextBoxFlag xmlns:ma14="http://schemas.microsoft.com/office/mac/drawingml/2011/main" xmlns="" val="1"/>
            </a:ext>
          </a:extLst>
        </p:spPr>
        <p:txBody>
          <a:bodyPr lIns="144000" tIns="144000" rIns="144000" bIns="144000">
            <a:noAutofit/>
          </a:bodyPr>
          <a:lst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a:lstStyle>
          <a:p>
            <a:pPr marL="0" indent="0">
              <a:buNone/>
            </a:pPr>
            <a:r>
              <a:rPr lang="en-GB" sz="2400" dirty="0"/>
              <a:t>‘My new school will be a bus ride away. I hope I don’t get lost.’</a:t>
            </a:r>
          </a:p>
        </p:txBody>
      </p:sp>
      <p:sp>
        <p:nvSpPr>
          <p:cNvPr id="14" name="Shape 147">
            <a:extLst>
              <a:ext uri="{FF2B5EF4-FFF2-40B4-BE49-F238E27FC236}">
                <a16:creationId xmlns:a16="http://schemas.microsoft.com/office/drawing/2014/main" id="{DE58E03E-23BC-FA4E-BF70-3DE696A6BE82}"/>
              </a:ext>
            </a:extLst>
          </p:cNvPr>
          <p:cNvSpPr txBox="1">
            <a:spLocks/>
          </p:cNvSpPr>
          <p:nvPr/>
        </p:nvSpPr>
        <p:spPr>
          <a:xfrm>
            <a:off x="725876" y="4525588"/>
            <a:ext cx="4713227" cy="1296757"/>
          </a:xfrm>
          <a:prstGeom prst="rect">
            <a:avLst/>
          </a:prstGeom>
          <a:solidFill>
            <a:srgbClr val="F15C38"/>
          </a:solidFill>
          <a:ln w="12700">
            <a:miter lim="400000"/>
          </a:ln>
          <a:extLst>
            <a:ext uri="{C572A759-6A51-4108-AA02-DFA0A04FC94B}">
              <ma14:wrappingTextBoxFlag xmlns:ma14="http://schemas.microsoft.com/office/mac/drawingml/2011/main" xmlns="" val="1"/>
            </a:ext>
          </a:extLst>
        </p:spPr>
        <p:txBody>
          <a:bodyPr lIns="144000" tIns="144000" rIns="144000" bIns="144000">
            <a:noAutofit/>
          </a:bodyPr>
          <a:lst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a:lstStyle>
          <a:p>
            <a:pPr marL="0" indent="0">
              <a:buNone/>
            </a:pPr>
            <a:r>
              <a:rPr lang="en-GB" sz="2400" dirty="0"/>
              <a:t>‘I’ve heard you have lots of teachers and the work is </a:t>
            </a:r>
            <a:br>
              <a:rPr lang="en-GB" sz="2400" dirty="0"/>
            </a:br>
            <a:r>
              <a:rPr lang="en-GB" sz="2400" dirty="0"/>
              <a:t>much harder.’</a:t>
            </a:r>
          </a:p>
        </p:txBody>
      </p:sp>
      <p:sp>
        <p:nvSpPr>
          <p:cNvPr id="15" name="Shape 147">
            <a:extLst>
              <a:ext uri="{FF2B5EF4-FFF2-40B4-BE49-F238E27FC236}">
                <a16:creationId xmlns:a16="http://schemas.microsoft.com/office/drawing/2014/main" id="{EA78C3A2-8995-C342-8981-1634D3867563}"/>
              </a:ext>
            </a:extLst>
          </p:cNvPr>
          <p:cNvSpPr txBox="1">
            <a:spLocks/>
          </p:cNvSpPr>
          <p:nvPr/>
        </p:nvSpPr>
        <p:spPr>
          <a:xfrm>
            <a:off x="5628291" y="3428256"/>
            <a:ext cx="4317350" cy="2394089"/>
          </a:xfrm>
          <a:prstGeom prst="rect">
            <a:avLst/>
          </a:prstGeom>
          <a:solidFill>
            <a:srgbClr val="F15C38"/>
          </a:solidFill>
          <a:ln w="12700">
            <a:miter lim="400000"/>
          </a:ln>
          <a:extLst>
            <a:ext uri="{C572A759-6A51-4108-AA02-DFA0A04FC94B}">
              <ma14:wrappingTextBoxFlag xmlns:ma14="http://schemas.microsoft.com/office/mac/drawingml/2011/main" xmlns="" val="1"/>
            </a:ext>
          </a:extLst>
        </p:spPr>
        <p:txBody>
          <a:bodyPr lIns="144000" tIns="144000" rIns="144000" bIns="144000">
            <a:noAutofit/>
          </a:bodyPr>
          <a:lstStyle>
            <a:lvl1pPr marL="251985" marR="0" indent="-251985"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1pPr>
            <a:lvl2pPr marL="794724" marR="0" indent="-29075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2pPr>
            <a:lvl3pPr marL="1351560" marR="0" indent="-343617"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3pPr>
            <a:lvl4pPr marL="1909785"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4pPr>
            <a:lvl5pPr marL="2413758" marR="0" indent="-397872"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5pPr>
            <a:lvl6pPr marL="2758581"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6pPr>
            <a:lvl7pPr marL="3262552"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7pPr>
            <a:lvl8pPr marL="3766523"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8pPr>
            <a:lvl9pPr marL="4270494" marR="0" indent="-238723" algn="l" defTabSz="1007943" rtl="0" latinLnBrk="0">
              <a:lnSpc>
                <a:spcPct val="90000"/>
              </a:lnSpc>
              <a:spcBef>
                <a:spcPts val="1100"/>
              </a:spcBef>
              <a:spcAft>
                <a:spcPts val="0"/>
              </a:spcAft>
              <a:buClrTx/>
              <a:buSzPct val="100000"/>
              <a:buFont typeface="Arial"/>
              <a:buChar char="•"/>
              <a:tabLst/>
              <a:defRPr sz="1800" b="0" i="0" u="none" strike="noStrike" cap="none" spc="0" baseline="0">
                <a:ln>
                  <a:noFill/>
                </a:ln>
                <a:solidFill>
                  <a:srgbClr val="000000"/>
                </a:solidFill>
                <a:uFillTx/>
                <a:latin typeface="Lato"/>
                <a:ea typeface="Lato"/>
                <a:cs typeface="Lato"/>
                <a:sym typeface="Lato"/>
              </a:defRPr>
            </a:lvl9pPr>
          </a:lstStyle>
          <a:p>
            <a:pPr marL="0" indent="0">
              <a:buNone/>
            </a:pPr>
            <a:r>
              <a:rPr lang="en-GB" sz="2400" dirty="0"/>
              <a:t>‘I’m going to a different school than most of my friends but my sister loves her new friends from secondary school, so maybe this will be the same for me.’ </a:t>
            </a:r>
          </a:p>
        </p:txBody>
      </p:sp>
      <p:sp>
        <p:nvSpPr>
          <p:cNvPr id="19" name="Shape 68">
            <a:extLst>
              <a:ext uri="{FF2B5EF4-FFF2-40B4-BE49-F238E27FC236}">
                <a16:creationId xmlns:a16="http://schemas.microsoft.com/office/drawing/2014/main" id="{CA7DCFA9-240F-E843-B894-180D92BECA20}"/>
              </a:ext>
            </a:extLst>
          </p:cNvPr>
          <p:cNvSpPr/>
          <p:nvPr/>
        </p:nvSpPr>
        <p:spPr>
          <a:xfrm>
            <a:off x="729503" y="1445034"/>
            <a:ext cx="9216137" cy="450032"/>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108000" tIns="108000" rIns="108000" bIns="46800">
            <a:normAutofit/>
          </a:bodyPr>
          <a:lstStyle>
            <a:lvl1pPr algn="ctr" defTabSz="1007943">
              <a:lnSpc>
                <a:spcPct val="90000"/>
              </a:lnSpc>
              <a:spcBef>
                <a:spcPts val="1200"/>
              </a:spcBef>
              <a:defRPr sz="2000" b="1">
                <a:solidFill>
                  <a:srgbClr val="FFFFFF"/>
                </a:solidFill>
                <a:latin typeface="Lato Heavy"/>
                <a:ea typeface="Lato Heavy"/>
                <a:cs typeface="Lato Heavy"/>
                <a:sym typeface="Lato Heavy"/>
              </a:defRPr>
            </a:lvl1pPr>
          </a:lstStyle>
          <a:p>
            <a:r>
              <a:rPr lang="en-GB" dirty="0"/>
              <a:t>SCENARIOS / VIEWPOINTS</a:t>
            </a:r>
          </a:p>
        </p:txBody>
      </p:sp>
    </p:spTree>
    <p:extLst>
      <p:ext uri="{BB962C8B-B14F-4D97-AF65-F5344CB8AC3E}">
        <p14:creationId xmlns:p14="http://schemas.microsoft.com/office/powerpoint/2010/main" val="255409013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xfrm>
            <a:off x="735062" y="207589"/>
            <a:ext cx="9221690" cy="828979"/>
          </a:xfrm>
          <a:prstGeom prst="rect">
            <a:avLst/>
          </a:prstGeom>
        </p:spPr>
        <p:txBody>
          <a:bodyPr/>
          <a:lstStyle/>
          <a:p>
            <a:pPr defTabSz="483812">
              <a:defRPr sz="1727">
                <a:uFill>
                  <a:solidFill>
                    <a:srgbClr val="548DD4"/>
                  </a:solidFill>
                </a:uFill>
              </a:defRPr>
            </a:pPr>
            <a:r>
              <a:t>DEALING WITH CHANGE</a:t>
            </a:r>
            <a:br/>
            <a:r>
              <a:rPr b="0">
                <a:solidFill>
                  <a:srgbClr val="FFFFFF"/>
                </a:solidFill>
                <a:uFillTx/>
              </a:rPr>
              <a:t>CHANGES</a:t>
            </a:r>
            <a:br>
              <a:rPr b="0">
                <a:solidFill>
                  <a:srgbClr val="FFFFFF"/>
                </a:solidFill>
                <a:uFillTx/>
              </a:rPr>
            </a:br>
            <a:endParaRPr b="0">
              <a:solidFill>
                <a:srgbClr val="FFFFFF"/>
              </a:solidFill>
              <a:uFillTx/>
            </a:endParaRPr>
          </a:p>
        </p:txBody>
      </p:sp>
      <p:sp>
        <p:nvSpPr>
          <p:cNvPr id="148" name="Shape 148"/>
          <p:cNvSpPr>
            <a:spLocks noGrp="1"/>
          </p:cNvSpPr>
          <p:nvPr>
            <p:ph type="body" idx="14"/>
          </p:nvPr>
        </p:nvSpPr>
        <p:spPr>
          <a:xfrm>
            <a:off x="740615" y="2168065"/>
            <a:ext cx="9216137" cy="4255313"/>
          </a:xfrm>
          <a:prstGeom prst="rect">
            <a:avLst/>
          </a:prstGeom>
          <a:extLst>
            <a:ext uri="{C572A759-6A51-4108-AA02-DFA0A04FC94B}">
              <ma14:wrappingTextBoxFlag xmlns:ma14="http://schemas.microsoft.com/office/mac/drawingml/2011/main" xmlns="" val="1"/>
            </a:ext>
          </a:extLst>
        </p:spPr>
        <p:txBody>
          <a:bodyPr numCol="2" spcCol="216000">
            <a:noAutofit/>
          </a:bodyPr>
          <a:lstStyle/>
          <a:p>
            <a:pPr marL="457200" indent="-457200" defTabSz="675321">
              <a:lnSpc>
                <a:spcPct val="100000"/>
              </a:lnSpc>
              <a:spcBef>
                <a:spcPts val="700"/>
              </a:spcBef>
              <a:buFont typeface="+mj-lt"/>
              <a:buAutoNum type="alphaUcPeriod"/>
              <a:defRPr sz="1474"/>
            </a:pPr>
            <a:r>
              <a:rPr sz="2000" dirty="0"/>
              <a:t>Learn your route to school</a:t>
            </a:r>
          </a:p>
          <a:p>
            <a:pPr marL="457200" indent="-457200" defTabSz="675321">
              <a:lnSpc>
                <a:spcPct val="100000"/>
              </a:lnSpc>
              <a:spcBef>
                <a:spcPts val="700"/>
              </a:spcBef>
              <a:buFont typeface="+mj-lt"/>
              <a:buAutoNum type="alphaUcPeriod"/>
              <a:defRPr sz="1474"/>
            </a:pPr>
            <a:r>
              <a:rPr sz="2000" dirty="0"/>
              <a:t>Find out who you can speak to in school if you’re finding it difficult</a:t>
            </a:r>
          </a:p>
          <a:p>
            <a:pPr marL="457200" indent="-457200" defTabSz="675321">
              <a:lnSpc>
                <a:spcPct val="100000"/>
              </a:lnSpc>
              <a:spcBef>
                <a:spcPts val="700"/>
              </a:spcBef>
              <a:buFont typeface="+mj-lt"/>
              <a:buAutoNum type="alphaUcPeriod"/>
              <a:defRPr sz="1474"/>
            </a:pPr>
            <a:r>
              <a:rPr sz="2000" dirty="0"/>
              <a:t>Write the names of your teachers on your timetable</a:t>
            </a:r>
          </a:p>
          <a:p>
            <a:pPr marL="457200" indent="-457200" defTabSz="675321">
              <a:lnSpc>
                <a:spcPct val="100000"/>
              </a:lnSpc>
              <a:spcBef>
                <a:spcPts val="700"/>
              </a:spcBef>
              <a:buFont typeface="+mj-lt"/>
              <a:buAutoNum type="alphaUcPeriod"/>
              <a:defRPr sz="1474"/>
            </a:pPr>
            <a:r>
              <a:rPr sz="2000" dirty="0"/>
              <a:t>Take your time getting to know people</a:t>
            </a:r>
          </a:p>
          <a:p>
            <a:pPr marL="457200" indent="-457200" defTabSz="675321">
              <a:lnSpc>
                <a:spcPct val="100000"/>
              </a:lnSpc>
              <a:spcBef>
                <a:spcPts val="700"/>
              </a:spcBef>
              <a:buFont typeface="+mj-lt"/>
              <a:buAutoNum type="alphaUcPeriod"/>
              <a:defRPr sz="1474"/>
            </a:pPr>
            <a:r>
              <a:rPr sz="2000" dirty="0"/>
              <a:t>Ask teachers for help if you are finding the work difficult</a:t>
            </a:r>
          </a:p>
          <a:p>
            <a:pPr marL="457200" indent="-457200" defTabSz="675321">
              <a:lnSpc>
                <a:spcPct val="100000"/>
              </a:lnSpc>
              <a:spcBef>
                <a:spcPts val="700"/>
              </a:spcBef>
              <a:buFont typeface="+mj-lt"/>
              <a:buAutoNum type="alphaUcPeriod"/>
              <a:defRPr sz="1474"/>
            </a:pPr>
            <a:r>
              <a:rPr sz="2000" dirty="0"/>
              <a:t>Keep a school map in your pocket</a:t>
            </a:r>
          </a:p>
          <a:p>
            <a:pPr marL="457200" indent="-457200" defTabSz="675321">
              <a:lnSpc>
                <a:spcPct val="100000"/>
              </a:lnSpc>
              <a:spcBef>
                <a:spcPts val="700"/>
              </a:spcBef>
              <a:buFont typeface="+mj-lt"/>
              <a:buAutoNum type="alphaUcPeriod"/>
              <a:defRPr sz="1474"/>
            </a:pPr>
            <a:r>
              <a:rPr sz="2000" dirty="0"/>
              <a:t>Learn the school rules</a:t>
            </a:r>
          </a:p>
          <a:p>
            <a:pPr marL="457200" indent="-457200" defTabSz="675321">
              <a:lnSpc>
                <a:spcPct val="100000"/>
              </a:lnSpc>
              <a:spcBef>
                <a:spcPts val="700"/>
              </a:spcBef>
              <a:buFont typeface="+mj-lt"/>
              <a:buAutoNum type="alphaUcPeriod"/>
              <a:defRPr sz="1474"/>
            </a:pPr>
            <a:r>
              <a:rPr sz="2000" dirty="0"/>
              <a:t>Ask someone you trust to do the journey to school with you </a:t>
            </a:r>
            <a:br>
              <a:rPr sz="2000" dirty="0"/>
            </a:br>
            <a:r>
              <a:rPr sz="2000" dirty="0"/>
              <a:t>before doing it alone</a:t>
            </a:r>
          </a:p>
          <a:p>
            <a:pPr marL="457200" indent="-457200" defTabSz="675321">
              <a:lnSpc>
                <a:spcPct val="100000"/>
              </a:lnSpc>
              <a:spcBef>
                <a:spcPts val="700"/>
              </a:spcBef>
              <a:buFont typeface="+mj-lt"/>
              <a:buAutoNum type="alphaUcPeriod"/>
              <a:defRPr sz="1474"/>
            </a:pPr>
            <a:r>
              <a:rPr sz="2000" dirty="0"/>
              <a:t>Talk to an adult at home about your worries</a:t>
            </a:r>
          </a:p>
          <a:p>
            <a:pPr marL="457200" indent="-457200" defTabSz="675321">
              <a:lnSpc>
                <a:spcPct val="100000"/>
              </a:lnSpc>
              <a:spcBef>
                <a:spcPts val="700"/>
              </a:spcBef>
              <a:buFont typeface="+mj-lt"/>
              <a:buAutoNum type="alphaUcPeriod"/>
              <a:defRPr sz="1474"/>
            </a:pPr>
            <a:r>
              <a:rPr sz="2000" dirty="0"/>
              <a:t>Make a homework timetable</a:t>
            </a:r>
          </a:p>
          <a:p>
            <a:pPr marL="457200" indent="-457200" defTabSz="675321">
              <a:lnSpc>
                <a:spcPct val="100000"/>
              </a:lnSpc>
              <a:spcBef>
                <a:spcPts val="700"/>
              </a:spcBef>
              <a:buFont typeface="+mj-lt"/>
              <a:buAutoNum type="alphaUcPeriod"/>
              <a:defRPr sz="1474"/>
            </a:pPr>
            <a:r>
              <a:rPr sz="2000" dirty="0"/>
              <a:t>Make a photo album of all your friends at primary school</a:t>
            </a:r>
          </a:p>
          <a:p>
            <a:pPr marL="457200" indent="-457200" defTabSz="675321">
              <a:lnSpc>
                <a:spcPct val="100000"/>
              </a:lnSpc>
              <a:spcBef>
                <a:spcPts val="700"/>
              </a:spcBef>
              <a:buFont typeface="+mj-lt"/>
              <a:buAutoNum type="alphaUcPeriod"/>
              <a:defRPr sz="1474"/>
            </a:pPr>
            <a:r>
              <a:rPr sz="2000" dirty="0"/>
              <a:t>Remember what you are good at</a:t>
            </a:r>
          </a:p>
          <a:p>
            <a:pPr marL="457200" indent="-457200" defTabSz="675321">
              <a:lnSpc>
                <a:spcPct val="100000"/>
              </a:lnSpc>
              <a:spcBef>
                <a:spcPts val="700"/>
              </a:spcBef>
              <a:buFont typeface="+mj-lt"/>
              <a:buAutoNum type="alphaUcPeriod"/>
              <a:defRPr sz="1474"/>
            </a:pPr>
            <a:r>
              <a:rPr sz="2000" dirty="0"/>
              <a:t>Find out when and where school </a:t>
            </a:r>
            <a:br>
              <a:rPr lang="en-GB" sz="2000" dirty="0"/>
            </a:br>
            <a:r>
              <a:rPr sz="2000" dirty="0"/>
              <a:t>clubs run</a:t>
            </a:r>
          </a:p>
          <a:p>
            <a:pPr marL="457200" indent="-457200" defTabSz="675321">
              <a:lnSpc>
                <a:spcPct val="100000"/>
              </a:lnSpc>
              <a:spcBef>
                <a:spcPts val="700"/>
              </a:spcBef>
              <a:buFont typeface="+mj-lt"/>
              <a:buAutoNum type="alphaUcPeriod"/>
              <a:defRPr sz="1474"/>
            </a:pPr>
            <a:r>
              <a:rPr sz="2000" dirty="0"/>
              <a:t>Think positively (I can do this!)</a:t>
            </a:r>
          </a:p>
        </p:txBody>
      </p:sp>
      <p:pic>
        <p:nvPicPr>
          <p:cNvPr id="150" name="image4.png"/>
          <p:cNvPicPr>
            <a:picLocks noChangeAspect="1"/>
          </p:cNvPicPr>
          <p:nvPr/>
        </p:nvPicPr>
        <p:blipFill>
          <a:blip r:embed="rId3"/>
          <a:stretch>
            <a:fillRect/>
          </a:stretch>
        </p:blipFill>
        <p:spPr>
          <a:xfrm>
            <a:off x="9707825" y="360234"/>
            <a:ext cx="523687" cy="523688"/>
          </a:xfrm>
          <a:prstGeom prst="rect">
            <a:avLst/>
          </a:prstGeom>
          <a:ln w="12700">
            <a:miter lim="400000"/>
          </a:ln>
        </p:spPr>
      </p:pic>
      <p:sp>
        <p:nvSpPr>
          <p:cNvPr id="10" name="Shape 68">
            <a:extLst>
              <a:ext uri="{FF2B5EF4-FFF2-40B4-BE49-F238E27FC236}">
                <a16:creationId xmlns:a16="http://schemas.microsoft.com/office/drawing/2014/main" id="{3E62E6EF-C60A-CC4D-81E9-3E863F7C155F}"/>
              </a:ext>
            </a:extLst>
          </p:cNvPr>
          <p:cNvSpPr/>
          <p:nvPr/>
        </p:nvSpPr>
        <p:spPr>
          <a:xfrm>
            <a:off x="729503" y="1445034"/>
            <a:ext cx="9216137" cy="450032"/>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108000" tIns="108000" rIns="108000" bIns="46800">
            <a:normAutofit/>
          </a:bodyPr>
          <a:lstStyle>
            <a:lvl1pPr algn="ctr" defTabSz="1007943">
              <a:lnSpc>
                <a:spcPct val="90000"/>
              </a:lnSpc>
              <a:spcBef>
                <a:spcPts val="1200"/>
              </a:spcBef>
              <a:defRPr sz="2000" b="1">
                <a:solidFill>
                  <a:srgbClr val="FFFFFF"/>
                </a:solidFill>
                <a:latin typeface="Lato Heavy"/>
                <a:ea typeface="Lato Heavy"/>
                <a:cs typeface="Lato Heavy"/>
                <a:sym typeface="Lato Heavy"/>
              </a:defRPr>
            </a:lvl1pPr>
          </a:lstStyle>
          <a:p>
            <a:r>
              <a:rPr lang="en-GB" dirty="0"/>
              <a:t>POSSIBLE STRATEGIES </a:t>
            </a:r>
          </a:p>
        </p:txBody>
      </p:sp>
      <p:sp>
        <p:nvSpPr>
          <p:cNvPr id="4" name="Rectangle 3">
            <a:extLst>
              <a:ext uri="{FF2B5EF4-FFF2-40B4-BE49-F238E27FC236}">
                <a16:creationId xmlns:a16="http://schemas.microsoft.com/office/drawing/2014/main" id="{E3593597-DF62-40B4-B3EF-28180F3E04E5}"/>
              </a:ext>
            </a:extLst>
          </p:cNvPr>
          <p:cNvSpPr/>
          <p:nvPr/>
        </p:nvSpPr>
        <p:spPr>
          <a:xfrm>
            <a:off x="321112" y="6821023"/>
            <a:ext cx="10210253" cy="646331"/>
          </a:xfrm>
          <a:prstGeom prst="rect">
            <a:avLst/>
          </a:prstGeom>
        </p:spPr>
        <p:txBody>
          <a:bodyPr wrap="square">
            <a:spAutoFit/>
          </a:bodyPr>
          <a:lstStyle/>
          <a:p>
            <a:r>
              <a:rPr lang="en-GB" dirty="0">
                <a:solidFill>
                  <a:schemeClr val="bg1"/>
                </a:solidFill>
                <a:latin typeface="Lato" panose="020F0502020204030203" pitchFamily="34" charset="0"/>
                <a:ea typeface="Lato" panose="020F0502020204030203" pitchFamily="34" charset="0"/>
                <a:cs typeface="Lato" panose="020F0502020204030203" pitchFamily="34" charset="0"/>
              </a:rPr>
              <a:t>Further Challenge: Can you think up other strategies that could help in each of the scenarios? Explain why. </a:t>
            </a: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D9A78"/>
      </a:accent1>
      <a:accent2>
        <a:srgbClr val="8BC145"/>
      </a:accent2>
      <a:accent3>
        <a:srgbClr val="36AFCE"/>
      </a:accent3>
      <a:accent4>
        <a:srgbClr val="1D6FA9"/>
      </a:accent4>
      <a:accent5>
        <a:srgbClr val="B74919"/>
      </a:accent5>
      <a:accent6>
        <a:srgbClr val="48A1F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D9A78"/>
      </a:accent1>
      <a:accent2>
        <a:srgbClr val="8BC145"/>
      </a:accent2>
      <a:accent3>
        <a:srgbClr val="36AFCE"/>
      </a:accent3>
      <a:accent4>
        <a:srgbClr val="1D6FA9"/>
      </a:accent4>
      <a:accent5>
        <a:srgbClr val="B74919"/>
      </a:accent5>
      <a:accent6>
        <a:srgbClr val="48A1F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278</TotalTime>
  <Words>1331</Words>
  <Application>Microsoft Office PowerPoint</Application>
  <PresentationFormat>Custom</PresentationFormat>
  <Paragraphs>118</Paragraphs>
  <Slides>13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Lato</vt:lpstr>
      <vt:lpstr>Lato Black</vt:lpstr>
      <vt:lpstr>Lato Heavy</vt:lpstr>
      <vt:lpstr>Office Theme</vt:lpstr>
      <vt:lpstr>TRANSITION TO SECONDARY SCHOOL  </vt:lpstr>
      <vt:lpstr>TRANSITION TO SECONDARY SCHOOL  </vt:lpstr>
      <vt:lpstr>TRANSITION TO SECONDARY SCHOOL SELF ASSESSMENT </vt:lpstr>
      <vt:lpstr>PowerPoint Presentation</vt:lpstr>
      <vt:lpstr>PowerPoint Presentation</vt:lpstr>
      <vt:lpstr>PowerPoint Presentation</vt:lpstr>
      <vt:lpstr>PowerPoint Presentation</vt:lpstr>
      <vt:lpstr>DEALING WITH CHANGE CHANGES </vt:lpstr>
      <vt:lpstr>DEALING WITH CHANGE CHANGES </vt:lpstr>
      <vt:lpstr>PowerPoint Presentation</vt:lpstr>
      <vt:lpstr>TRANSITION TO SECONDARY SCHOOL SELF ASSESSMENT </vt:lpstr>
      <vt:lpstr>TRANSITION TO SECONDARY SCHOOL PLENARY: FIRST DAY</vt:lpstr>
      <vt:lpstr>TRANSITION TO SECONDARY SCHOOL PLENARY: FIRST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TO SECONDARY SCHOOL</dc:title>
  <dc:creator>Virginia Morrow</dc:creator>
  <cp:lastModifiedBy>David Lomas</cp:lastModifiedBy>
  <cp:revision>22</cp:revision>
  <dcterms:modified xsi:type="dcterms:W3CDTF">2020-05-19T11:04:26Z</dcterms:modified>
</cp:coreProperties>
</file>