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 id="268" r:id="rId14"/>
    <p:sldId id="269"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68"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9FD1185-53D2-4F13-9969-ECC8402606EF}"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169982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FD1185-53D2-4F13-9969-ECC8402606EF}"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1084862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FD1185-53D2-4F13-9969-ECC8402606EF}"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246107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9FD1185-53D2-4F13-9969-ECC8402606EF}"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410813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FD1185-53D2-4F13-9969-ECC8402606EF}" type="datetimeFigureOut">
              <a:rPr lang="en-GB" smtClean="0"/>
              <a:t>08/06/2020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86030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9FD1185-53D2-4F13-9969-ECC8402606EF}"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358031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9FD1185-53D2-4F13-9969-ECC8402606EF}" type="datetimeFigureOut">
              <a:rPr lang="en-GB" smtClean="0"/>
              <a:t>08/06/2020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259313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9FD1185-53D2-4F13-9969-ECC8402606EF}" type="datetimeFigureOut">
              <a:rPr lang="en-GB" smtClean="0"/>
              <a:t>08/06/2020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3400163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D1185-53D2-4F13-9969-ECC8402606EF}" type="datetimeFigureOut">
              <a:rPr lang="en-GB" smtClean="0"/>
              <a:t>08/06/2020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3675085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FD1185-53D2-4F13-9969-ECC8402606EF}"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1105771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FD1185-53D2-4F13-9969-ECC8402606EF}" type="datetimeFigureOut">
              <a:rPr lang="en-GB" smtClean="0"/>
              <a:t>08/06/2020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A80126-5910-4423-B656-24C77205DA9F}" type="slidenum">
              <a:rPr lang="en-GB" smtClean="0"/>
              <a:t>‹#›</a:t>
            </a:fld>
            <a:endParaRPr lang="en-GB"/>
          </a:p>
        </p:txBody>
      </p:sp>
    </p:spTree>
    <p:extLst>
      <p:ext uri="{BB962C8B-B14F-4D97-AF65-F5344CB8AC3E}">
        <p14:creationId xmlns:p14="http://schemas.microsoft.com/office/powerpoint/2010/main" val="873958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D1185-53D2-4F13-9969-ECC8402606EF}" type="datetimeFigureOut">
              <a:rPr lang="en-GB" smtClean="0"/>
              <a:t>08/06/2020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80126-5910-4423-B656-24C77205DA9F}" type="slidenum">
              <a:rPr lang="en-GB" smtClean="0"/>
              <a:t>‹#›</a:t>
            </a:fld>
            <a:endParaRPr lang="en-GB"/>
          </a:p>
        </p:txBody>
      </p:sp>
    </p:spTree>
    <p:extLst>
      <p:ext uri="{BB962C8B-B14F-4D97-AF65-F5344CB8AC3E}">
        <p14:creationId xmlns:p14="http://schemas.microsoft.com/office/powerpoint/2010/main" val="41470561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omas.j1@kevi.org.uk"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pqmYP0OmHcw"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IwwB899tN3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911" y="7937"/>
            <a:ext cx="12182089" cy="6851794"/>
          </a:xfrm>
          <a:prstGeom prst="rect">
            <a:avLst/>
          </a:prstGeom>
        </p:spPr>
      </p:pic>
      <p:sp>
        <p:nvSpPr>
          <p:cNvPr id="4" name="AutoShape 2" descr="Image result for survival stor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8036417" y="4275786"/>
            <a:ext cx="184731" cy="369332"/>
          </a:xfrm>
          <a:prstGeom prst="rect">
            <a:avLst/>
          </a:prstGeom>
          <a:noFill/>
        </p:spPr>
        <p:txBody>
          <a:bodyPr wrap="none" rtlCol="0">
            <a:spAutoFit/>
          </a:bodyPr>
          <a:lstStyle/>
          <a:p>
            <a:endParaRPr lang="en-GB" dirty="0"/>
          </a:p>
        </p:txBody>
      </p:sp>
      <p:sp>
        <p:nvSpPr>
          <p:cNvPr id="7" name="AutoShape 4" descr="Image result for survival stori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6915955" y="5152260"/>
            <a:ext cx="4998541"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a:t>Deadline: The end of term</a:t>
            </a:r>
          </a:p>
          <a:p>
            <a:r>
              <a:rPr lang="en-GB" b="1" dirty="0"/>
              <a:t>Theme: Survival Stories</a:t>
            </a:r>
          </a:p>
          <a:p>
            <a:r>
              <a:rPr lang="en-GB" b="1" dirty="0"/>
              <a:t>Prize: You story will be printed in the Edwardian – our school newsletter!</a:t>
            </a:r>
          </a:p>
        </p:txBody>
      </p:sp>
      <p:pic>
        <p:nvPicPr>
          <p:cNvPr id="3" name="Picture 2" descr="A close up of a sign&#10;&#10;Description automatically generated">
            <a:extLst>
              <a:ext uri="{FF2B5EF4-FFF2-40B4-BE49-F238E27FC236}">
                <a16:creationId xmlns:a16="http://schemas.microsoft.com/office/drawing/2014/main" id="{F137C5ED-4BEB-4F2C-8A66-5751ACA82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1" y="-93058"/>
            <a:ext cx="2800350" cy="952500"/>
          </a:xfrm>
          <a:prstGeom prst="rect">
            <a:avLst/>
          </a:prstGeom>
        </p:spPr>
      </p:pic>
      <p:sp>
        <p:nvSpPr>
          <p:cNvPr id="12" name="TextBox 11"/>
          <p:cNvSpPr txBox="1"/>
          <p:nvPr/>
        </p:nvSpPr>
        <p:spPr>
          <a:xfrm>
            <a:off x="575496" y="440045"/>
            <a:ext cx="1568083" cy="276999"/>
          </a:xfrm>
          <a:prstGeom prst="rect">
            <a:avLst/>
          </a:prstGeom>
          <a:noFill/>
        </p:spPr>
        <p:txBody>
          <a:bodyPr wrap="square" rtlCol="0">
            <a:spAutoFit/>
          </a:bodyPr>
          <a:lstStyle/>
          <a:p>
            <a:pPr algn="ctr"/>
            <a:r>
              <a:rPr lang="en-GB" sz="1200" dirty="0"/>
              <a:t>English Department</a:t>
            </a:r>
          </a:p>
        </p:txBody>
      </p:sp>
    </p:spTree>
    <p:extLst>
      <p:ext uri="{BB962C8B-B14F-4D97-AF65-F5344CB8AC3E}">
        <p14:creationId xmlns:p14="http://schemas.microsoft.com/office/powerpoint/2010/main" val="3821512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a:bodyPr>
          <a:lstStyle/>
          <a:p>
            <a:r>
              <a:rPr lang="en-GB" dirty="0">
                <a:latin typeface="Comic Sans MS" panose="030F0702030302020204" pitchFamily="66" charset="0"/>
              </a:rPr>
              <a:t>How can I begin to explore what makes a compelling survival story?</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what a survival story is and I can’t think of any examples.</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understand what a survival story is and I can think of examples, but I’m not sure what makes them compelling.</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started to explore survival stories and what makes them compelling.</a:t>
            </a:r>
          </a:p>
        </p:txBody>
      </p:sp>
    </p:spTree>
    <p:extLst>
      <p:ext uri="{BB962C8B-B14F-4D97-AF65-F5344CB8AC3E}">
        <p14:creationId xmlns:p14="http://schemas.microsoft.com/office/powerpoint/2010/main" val="212673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fontScale="90000"/>
          </a:bodyPr>
          <a:lstStyle/>
          <a:p>
            <a:r>
              <a:rPr lang="en-GB" dirty="0">
                <a:latin typeface="Comic Sans MS" panose="030F0702030302020204" pitchFamily="66" charset="0"/>
              </a:rPr>
              <a:t>How can I create a detailed and intimidating setting for my survival story?</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what makes for an intimidating setting.</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understand what makes for an intimidating setting, but I’m not sure how to create my own.</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created my own detailed and intimidating setting for my survival story.</a:t>
            </a:r>
          </a:p>
        </p:txBody>
      </p:sp>
    </p:spTree>
    <p:extLst>
      <p:ext uri="{BB962C8B-B14F-4D97-AF65-F5344CB8AC3E}">
        <p14:creationId xmlns:p14="http://schemas.microsoft.com/office/powerpoint/2010/main" val="356407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makes an effective survival story?</a:t>
            </a:r>
          </a:p>
        </p:txBody>
      </p:sp>
      <p:sp>
        <p:nvSpPr>
          <p:cNvPr id="3" name="Content Placeholder 2"/>
          <p:cNvSpPr>
            <a:spLocks noGrp="1"/>
          </p:cNvSpPr>
          <p:nvPr>
            <p:ph idx="1"/>
          </p:nvPr>
        </p:nvSpPr>
        <p:spPr>
          <a:xfrm>
            <a:off x="838201" y="1825625"/>
            <a:ext cx="4975746" cy="4351338"/>
          </a:xfrm>
        </p:spPr>
        <p:style>
          <a:lnRef idx="2">
            <a:schemeClr val="dk1"/>
          </a:lnRef>
          <a:fillRef idx="1">
            <a:schemeClr val="lt1"/>
          </a:fillRef>
          <a:effectRef idx="0">
            <a:schemeClr val="dk1"/>
          </a:effectRef>
          <a:fontRef idx="minor">
            <a:schemeClr val="dk1"/>
          </a:fontRef>
        </p:style>
        <p:txBody>
          <a:bodyPr>
            <a:normAutofit/>
          </a:bodyPr>
          <a:lstStyle/>
          <a:p>
            <a:pPr marL="457200" lvl="1" indent="0">
              <a:buNone/>
            </a:pPr>
            <a:endParaRPr lang="en-GB" dirty="0"/>
          </a:p>
          <a:p>
            <a:pPr lvl="1"/>
            <a:r>
              <a:rPr lang="en-GB" dirty="0"/>
              <a:t>What do you think we need?</a:t>
            </a:r>
          </a:p>
        </p:txBody>
      </p:sp>
      <p:sp>
        <p:nvSpPr>
          <p:cNvPr id="4" name="AutoShape 2" descr="Image result for kensuke's kingd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Content Placeholder 2"/>
          <p:cNvSpPr txBox="1">
            <a:spLocks/>
          </p:cNvSpPr>
          <p:nvPr/>
        </p:nvSpPr>
        <p:spPr>
          <a:xfrm>
            <a:off x="5931091" y="1825625"/>
            <a:ext cx="4975746" cy="435133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lvl="1"/>
            <a:endParaRPr lang="en-GB" dirty="0"/>
          </a:p>
          <a:p>
            <a:pPr marL="914400" lvl="1" indent="-457200">
              <a:buFont typeface="+mj-lt"/>
              <a:buAutoNum type="arabicPeriod"/>
            </a:pPr>
            <a:r>
              <a:rPr lang="en-GB" dirty="0"/>
              <a:t>Intimidating Settings</a:t>
            </a:r>
          </a:p>
          <a:p>
            <a:pPr marL="914400" lvl="1" indent="-457200">
              <a:buFont typeface="+mj-lt"/>
              <a:buAutoNum type="arabicPeriod"/>
            </a:pPr>
            <a:r>
              <a:rPr lang="en-GB" dirty="0"/>
              <a:t>Character Development</a:t>
            </a:r>
          </a:p>
          <a:p>
            <a:pPr marL="914400" lvl="1" indent="-457200">
              <a:buFont typeface="+mj-lt"/>
              <a:buAutoNum type="arabicPeriod"/>
            </a:pPr>
            <a:r>
              <a:rPr lang="en-GB" dirty="0"/>
              <a:t>Disastrous Situations</a:t>
            </a:r>
          </a:p>
          <a:p>
            <a:pPr marL="914400" lvl="1" indent="-457200">
              <a:buFont typeface="+mj-lt"/>
              <a:buAutoNum type="arabicPeriod"/>
            </a:pPr>
            <a:r>
              <a:rPr lang="en-GB" dirty="0"/>
              <a:t>A suspenseful Cliff-hanger</a:t>
            </a:r>
          </a:p>
        </p:txBody>
      </p:sp>
      <p:sp>
        <p:nvSpPr>
          <p:cNvPr id="6" name="AutoShape 2" descr="Image result for kensuke's kingdom"/>
          <p:cNvSpPr>
            <a:spLocks noChangeAspect="1" noChangeArrowheads="1"/>
          </p:cNvSpPr>
          <p:nvPr/>
        </p:nvSpPr>
        <p:spPr bwMode="auto">
          <a:xfrm>
            <a:off x="524846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30452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esert surv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99382" cy="30298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0" y="3164740"/>
            <a:ext cx="5599382" cy="3700888"/>
          </a:xfrm>
          <a:prstGeom prst="rect">
            <a:avLst/>
          </a:prstGeom>
        </p:spPr>
      </p:pic>
      <p:pic>
        <p:nvPicPr>
          <p:cNvPr id="5" name="Picture 4"/>
          <p:cNvPicPr>
            <a:picLocks noChangeAspect="1"/>
          </p:cNvPicPr>
          <p:nvPr/>
        </p:nvPicPr>
        <p:blipFill>
          <a:blip r:embed="rId4"/>
          <a:stretch>
            <a:fillRect/>
          </a:stretch>
        </p:blipFill>
        <p:spPr>
          <a:xfrm>
            <a:off x="5676933" y="0"/>
            <a:ext cx="6515067" cy="3029803"/>
          </a:xfrm>
          <a:prstGeom prst="rect">
            <a:avLst/>
          </a:prstGeom>
        </p:spPr>
      </p:pic>
      <p:pic>
        <p:nvPicPr>
          <p:cNvPr id="6" name="Picture 5"/>
          <p:cNvPicPr>
            <a:picLocks noChangeAspect="1"/>
          </p:cNvPicPr>
          <p:nvPr/>
        </p:nvPicPr>
        <p:blipFill>
          <a:blip r:embed="rId5"/>
          <a:stretch>
            <a:fillRect/>
          </a:stretch>
        </p:blipFill>
        <p:spPr>
          <a:xfrm>
            <a:off x="5676933" y="3164740"/>
            <a:ext cx="6515067" cy="3693260"/>
          </a:xfrm>
          <a:prstGeom prst="rect">
            <a:avLst/>
          </a:prstGeom>
        </p:spPr>
      </p:pic>
      <p:sp>
        <p:nvSpPr>
          <p:cNvPr id="7" name="TextBox 6"/>
          <p:cNvSpPr txBox="1"/>
          <p:nvPr/>
        </p:nvSpPr>
        <p:spPr>
          <a:xfrm>
            <a:off x="3548418" y="2564575"/>
            <a:ext cx="454470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Imagine you are the character in one of these four survival settings. Come up with three ambitious words to describe something you can see, hear, feel, smell </a:t>
            </a:r>
            <a:r>
              <a:rPr lang="en-GB" dirty="0" err="1"/>
              <a:t>etc</a:t>
            </a:r>
            <a:r>
              <a:rPr lang="en-GB" dirty="0"/>
              <a:t>…</a:t>
            </a:r>
          </a:p>
        </p:txBody>
      </p:sp>
    </p:spTree>
    <p:extLst>
      <p:ext uri="{BB962C8B-B14F-4D97-AF65-F5344CB8AC3E}">
        <p14:creationId xmlns:p14="http://schemas.microsoft.com/office/powerpoint/2010/main" val="247476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46" y="365124"/>
            <a:ext cx="10515600" cy="1325563"/>
          </a:xfrm>
        </p:spPr>
        <p:txBody>
          <a:bodyPr/>
          <a:lstStyle/>
          <a:p>
            <a:r>
              <a:rPr lang="en-GB" dirty="0"/>
              <a:t>Your survival setting…	</a:t>
            </a:r>
          </a:p>
        </p:txBody>
      </p:sp>
      <p:sp>
        <p:nvSpPr>
          <p:cNvPr id="3" name="Content Placeholder 2"/>
          <p:cNvSpPr>
            <a:spLocks noGrp="1"/>
          </p:cNvSpPr>
          <p:nvPr>
            <p:ph idx="1"/>
          </p:nvPr>
        </p:nvSpPr>
        <p:spPr>
          <a:xfrm>
            <a:off x="838200" y="1825625"/>
            <a:ext cx="7009263" cy="4351338"/>
          </a:xfrm>
        </p:spPr>
        <p:style>
          <a:lnRef idx="2">
            <a:schemeClr val="dk1"/>
          </a:lnRef>
          <a:fillRef idx="1">
            <a:schemeClr val="lt1"/>
          </a:fillRef>
          <a:effectRef idx="0">
            <a:schemeClr val="dk1"/>
          </a:effectRef>
          <a:fontRef idx="minor">
            <a:schemeClr val="dk1"/>
          </a:fontRef>
        </p:style>
        <p:txBody>
          <a:bodyPr/>
          <a:lstStyle/>
          <a:p>
            <a:r>
              <a:rPr lang="en-GB" dirty="0"/>
              <a:t>Where will your survival story take place? (Desert Island, Wilderness, Desert, Forest, Arctic)</a:t>
            </a:r>
          </a:p>
          <a:p>
            <a:endParaRPr lang="en-GB" dirty="0"/>
          </a:p>
          <a:p>
            <a:r>
              <a:rPr lang="en-GB" dirty="0"/>
              <a:t>How can you make this setting sound </a:t>
            </a:r>
            <a:r>
              <a:rPr lang="en-GB" b="1" dirty="0"/>
              <a:t>intimidating</a:t>
            </a:r>
            <a:r>
              <a:rPr lang="en-GB" dirty="0"/>
              <a:t>?</a:t>
            </a:r>
          </a:p>
          <a:p>
            <a:endParaRPr lang="en-GB" dirty="0"/>
          </a:p>
          <a:p>
            <a:r>
              <a:rPr lang="en-GB" dirty="0"/>
              <a:t>Find an image of a setting you would like to use on your phone. </a:t>
            </a:r>
          </a:p>
          <a:p>
            <a:endParaRPr lang="en-GB" dirty="0"/>
          </a:p>
          <a:p>
            <a:endParaRPr lang="en-GB" dirty="0"/>
          </a:p>
          <a:p>
            <a:endParaRPr lang="en-GB" dirty="0"/>
          </a:p>
        </p:txBody>
      </p:sp>
      <p:pic>
        <p:nvPicPr>
          <p:cNvPr id="4" name="Picture 2" descr="Image result for desert surviv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4821" y="58915"/>
            <a:ext cx="3581587" cy="1937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082768" y="2175669"/>
            <a:ext cx="3925691" cy="1825625"/>
          </a:xfrm>
          <a:prstGeom prst="rect">
            <a:avLst/>
          </a:prstGeom>
        </p:spPr>
      </p:pic>
      <p:pic>
        <p:nvPicPr>
          <p:cNvPr id="6" name="Picture 5"/>
          <p:cNvPicPr>
            <a:picLocks noChangeAspect="1"/>
          </p:cNvPicPr>
          <p:nvPr/>
        </p:nvPicPr>
        <p:blipFill>
          <a:blip r:embed="rId4"/>
          <a:stretch>
            <a:fillRect/>
          </a:stretch>
        </p:blipFill>
        <p:spPr>
          <a:xfrm>
            <a:off x="5644989" y="124999"/>
            <a:ext cx="2437779" cy="1611240"/>
          </a:xfrm>
          <a:prstGeom prst="rect">
            <a:avLst/>
          </a:prstGeom>
        </p:spPr>
      </p:pic>
      <p:pic>
        <p:nvPicPr>
          <p:cNvPr id="7" name="Picture 6"/>
          <p:cNvPicPr>
            <a:picLocks noChangeAspect="1"/>
          </p:cNvPicPr>
          <p:nvPr/>
        </p:nvPicPr>
        <p:blipFill>
          <a:blip r:embed="rId5"/>
          <a:stretch>
            <a:fillRect/>
          </a:stretch>
        </p:blipFill>
        <p:spPr>
          <a:xfrm>
            <a:off x="8048083" y="4180066"/>
            <a:ext cx="3960376" cy="2245057"/>
          </a:xfrm>
          <a:prstGeom prst="rect">
            <a:avLst/>
          </a:prstGeom>
        </p:spPr>
      </p:pic>
    </p:spTree>
    <p:extLst>
      <p:ext uri="{BB962C8B-B14F-4D97-AF65-F5344CB8AC3E}">
        <p14:creationId xmlns:p14="http://schemas.microsoft.com/office/powerpoint/2010/main" val="1868189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46" y="365124"/>
            <a:ext cx="10515600" cy="1325563"/>
          </a:xfrm>
        </p:spPr>
        <p:txBody>
          <a:bodyPr/>
          <a:lstStyle/>
          <a:p>
            <a:r>
              <a:rPr lang="en-GB" dirty="0"/>
              <a:t>Your image…	</a:t>
            </a:r>
          </a:p>
        </p:txBody>
      </p:sp>
      <p:sp>
        <p:nvSpPr>
          <p:cNvPr id="3" name="Content Placeholder 2"/>
          <p:cNvSpPr>
            <a:spLocks noGrp="1"/>
          </p:cNvSpPr>
          <p:nvPr>
            <p:ph idx="1"/>
          </p:nvPr>
        </p:nvSpPr>
        <p:spPr>
          <a:xfrm>
            <a:off x="838200" y="1825625"/>
            <a:ext cx="7009263" cy="4351338"/>
          </a:xfrm>
        </p:spPr>
        <p:style>
          <a:lnRef idx="2">
            <a:schemeClr val="dk1"/>
          </a:lnRef>
          <a:fillRef idx="1">
            <a:schemeClr val="lt1"/>
          </a:fillRef>
          <a:effectRef idx="0">
            <a:schemeClr val="dk1"/>
          </a:effectRef>
          <a:fontRef idx="minor">
            <a:schemeClr val="dk1"/>
          </a:fontRef>
        </p:style>
        <p:txBody>
          <a:bodyPr>
            <a:normAutofit fontScale="85000" lnSpcReduction="20000"/>
          </a:bodyPr>
          <a:lstStyle/>
          <a:p>
            <a:r>
              <a:rPr lang="en-GB" dirty="0"/>
              <a:t>Using the image you found on your phone, write a detailed description of the setting for your survival story. </a:t>
            </a:r>
          </a:p>
          <a:p>
            <a:endParaRPr lang="en-GB" dirty="0"/>
          </a:p>
          <a:p>
            <a:r>
              <a:rPr lang="en-GB" dirty="0"/>
              <a:t>Write it in first person, as if you are standing in the image, like the people in the picture on the right.</a:t>
            </a:r>
          </a:p>
          <a:p>
            <a:endParaRPr lang="en-GB" dirty="0"/>
          </a:p>
          <a:p>
            <a:r>
              <a:rPr lang="en-GB" dirty="0"/>
              <a:t>Success Criteria:</a:t>
            </a:r>
          </a:p>
          <a:p>
            <a:pPr lvl="1"/>
            <a:r>
              <a:rPr lang="en-GB" dirty="0"/>
              <a:t>1</a:t>
            </a:r>
            <a:r>
              <a:rPr lang="en-GB" baseline="30000" dirty="0"/>
              <a:t>st</a:t>
            </a:r>
            <a:r>
              <a:rPr lang="en-GB" dirty="0"/>
              <a:t> Person</a:t>
            </a:r>
          </a:p>
          <a:p>
            <a:pPr lvl="1"/>
            <a:r>
              <a:rPr lang="en-GB" dirty="0">
                <a:solidFill>
                  <a:srgbClr val="7030A0"/>
                </a:solidFill>
              </a:rPr>
              <a:t>Sensory Descriptions</a:t>
            </a:r>
          </a:p>
          <a:p>
            <a:pPr lvl="1"/>
            <a:r>
              <a:rPr lang="en-GB" dirty="0">
                <a:solidFill>
                  <a:srgbClr val="7030A0"/>
                </a:solidFill>
              </a:rPr>
              <a:t>Ambitious Vocabulary</a:t>
            </a:r>
          </a:p>
          <a:p>
            <a:pPr lvl="1"/>
            <a:r>
              <a:rPr lang="en-GB" dirty="0">
                <a:solidFill>
                  <a:srgbClr val="7030A0"/>
                </a:solidFill>
              </a:rPr>
              <a:t>Simile/Metaphor</a:t>
            </a:r>
          </a:p>
          <a:p>
            <a:pPr lvl="1"/>
            <a:r>
              <a:rPr lang="en-GB" b="1" dirty="0">
                <a:solidFill>
                  <a:srgbClr val="7030A0"/>
                </a:solidFill>
              </a:rPr>
              <a:t>Intimidating</a:t>
            </a:r>
            <a:r>
              <a:rPr lang="en-GB" dirty="0">
                <a:solidFill>
                  <a:srgbClr val="7030A0"/>
                </a:solidFill>
              </a:rPr>
              <a:t> Personification</a:t>
            </a:r>
          </a:p>
          <a:p>
            <a:pPr lvl="1"/>
            <a:r>
              <a:rPr lang="en-GB" dirty="0">
                <a:solidFill>
                  <a:srgbClr val="7030A0"/>
                </a:solidFill>
              </a:rPr>
              <a:t>Foreshadowing</a:t>
            </a:r>
          </a:p>
          <a:p>
            <a:pPr lvl="1"/>
            <a:endParaRPr lang="en-GB" dirty="0"/>
          </a:p>
          <a:p>
            <a:pPr marL="457200" lvl="1" indent="0">
              <a:buNone/>
            </a:pPr>
            <a:endParaRPr lang="en-GB" dirty="0"/>
          </a:p>
          <a:p>
            <a:endParaRPr lang="en-GB" dirty="0"/>
          </a:p>
          <a:p>
            <a:endParaRPr lang="en-GB" dirty="0"/>
          </a:p>
          <a:p>
            <a:endParaRPr lang="en-GB" dirty="0"/>
          </a:p>
        </p:txBody>
      </p:sp>
      <p:pic>
        <p:nvPicPr>
          <p:cNvPr id="4" name="Picture 2" descr="Image result for desert surviv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4821" y="58915"/>
            <a:ext cx="3581587" cy="1937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082768" y="2175669"/>
            <a:ext cx="3925691" cy="1825625"/>
          </a:xfrm>
          <a:prstGeom prst="rect">
            <a:avLst/>
          </a:prstGeom>
        </p:spPr>
      </p:pic>
      <p:pic>
        <p:nvPicPr>
          <p:cNvPr id="6" name="Picture 5"/>
          <p:cNvPicPr>
            <a:picLocks noChangeAspect="1"/>
          </p:cNvPicPr>
          <p:nvPr/>
        </p:nvPicPr>
        <p:blipFill>
          <a:blip r:embed="rId4"/>
          <a:stretch>
            <a:fillRect/>
          </a:stretch>
        </p:blipFill>
        <p:spPr>
          <a:xfrm>
            <a:off x="5644989" y="124999"/>
            <a:ext cx="2437779" cy="1611240"/>
          </a:xfrm>
          <a:prstGeom prst="rect">
            <a:avLst/>
          </a:prstGeom>
        </p:spPr>
      </p:pic>
      <p:pic>
        <p:nvPicPr>
          <p:cNvPr id="7" name="Picture 6"/>
          <p:cNvPicPr>
            <a:picLocks noChangeAspect="1"/>
          </p:cNvPicPr>
          <p:nvPr/>
        </p:nvPicPr>
        <p:blipFill>
          <a:blip r:embed="rId5"/>
          <a:stretch>
            <a:fillRect/>
          </a:stretch>
        </p:blipFill>
        <p:spPr>
          <a:xfrm>
            <a:off x="8048083" y="4180066"/>
            <a:ext cx="3960376" cy="2245057"/>
          </a:xfrm>
          <a:prstGeom prst="rect">
            <a:avLst/>
          </a:prstGeom>
        </p:spPr>
      </p:pic>
    </p:spTree>
    <p:extLst>
      <p:ext uri="{BB962C8B-B14F-4D97-AF65-F5344CB8AC3E}">
        <p14:creationId xmlns:p14="http://schemas.microsoft.com/office/powerpoint/2010/main" val="3960776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Assess</a:t>
            </a:r>
          </a:p>
        </p:txBody>
      </p:sp>
      <p:sp>
        <p:nvSpPr>
          <p:cNvPr id="3" name="Content Placeholder 2"/>
          <p:cNvSpPr>
            <a:spLocks noGrp="1"/>
          </p:cNvSpPr>
          <p:nvPr>
            <p:ph idx="1"/>
          </p:nvPr>
        </p:nvSpPr>
        <p:spPr/>
        <p:txBody>
          <a:bodyPr/>
          <a:lstStyle/>
          <a:p>
            <a:r>
              <a:rPr lang="en-GB" dirty="0"/>
              <a:t>Success Criteria:</a:t>
            </a:r>
          </a:p>
          <a:p>
            <a:pPr lvl="1"/>
            <a:r>
              <a:rPr lang="en-GB" dirty="0"/>
              <a:t>1</a:t>
            </a:r>
            <a:r>
              <a:rPr lang="en-GB" baseline="30000" dirty="0"/>
              <a:t>st</a:t>
            </a:r>
            <a:r>
              <a:rPr lang="en-GB" dirty="0"/>
              <a:t> Person</a:t>
            </a:r>
          </a:p>
          <a:p>
            <a:pPr lvl="1"/>
            <a:r>
              <a:rPr lang="en-GB" dirty="0">
                <a:solidFill>
                  <a:srgbClr val="7030A0"/>
                </a:solidFill>
              </a:rPr>
              <a:t>Sensory Descriptions</a:t>
            </a:r>
          </a:p>
          <a:p>
            <a:pPr lvl="1"/>
            <a:r>
              <a:rPr lang="en-GB" dirty="0">
                <a:solidFill>
                  <a:srgbClr val="7030A0"/>
                </a:solidFill>
              </a:rPr>
              <a:t>Ambitious Vocabulary</a:t>
            </a:r>
          </a:p>
          <a:p>
            <a:pPr lvl="1"/>
            <a:r>
              <a:rPr lang="en-GB" dirty="0">
                <a:solidFill>
                  <a:srgbClr val="7030A0"/>
                </a:solidFill>
              </a:rPr>
              <a:t>Simile/Metaphor</a:t>
            </a:r>
          </a:p>
          <a:p>
            <a:pPr lvl="1"/>
            <a:r>
              <a:rPr lang="en-GB" b="1" dirty="0">
                <a:solidFill>
                  <a:srgbClr val="7030A0"/>
                </a:solidFill>
              </a:rPr>
              <a:t>Intimidating</a:t>
            </a:r>
            <a:r>
              <a:rPr lang="en-GB" dirty="0">
                <a:solidFill>
                  <a:srgbClr val="7030A0"/>
                </a:solidFill>
              </a:rPr>
              <a:t> Personification</a:t>
            </a:r>
          </a:p>
          <a:p>
            <a:pPr lvl="1"/>
            <a:r>
              <a:rPr lang="en-GB" dirty="0">
                <a:solidFill>
                  <a:srgbClr val="7030A0"/>
                </a:solidFill>
              </a:rPr>
              <a:t>Foreshadowing</a:t>
            </a:r>
          </a:p>
          <a:p>
            <a:endParaRPr lang="en-GB" dirty="0"/>
          </a:p>
          <a:p>
            <a:r>
              <a:rPr lang="en-GB" dirty="0"/>
              <a:t>How could your partner make their setting more </a:t>
            </a:r>
            <a:r>
              <a:rPr lang="en-GB" b="1" dirty="0"/>
              <a:t>intimidating </a:t>
            </a:r>
            <a:r>
              <a:rPr lang="en-GB" dirty="0"/>
              <a:t>using one of the criteria</a:t>
            </a:r>
            <a:r>
              <a:rPr lang="en-GB" b="1" dirty="0"/>
              <a:t>?</a:t>
            </a:r>
            <a:endParaRPr lang="en-GB" dirty="0"/>
          </a:p>
        </p:txBody>
      </p:sp>
    </p:spTree>
    <p:extLst>
      <p:ext uri="{BB962C8B-B14F-4D97-AF65-F5344CB8AC3E}">
        <p14:creationId xmlns:p14="http://schemas.microsoft.com/office/powerpoint/2010/main" val="2322607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fontScale="90000"/>
          </a:bodyPr>
          <a:lstStyle/>
          <a:p>
            <a:r>
              <a:rPr lang="en-GB" dirty="0">
                <a:latin typeface="Comic Sans MS" panose="030F0702030302020204" pitchFamily="66" charset="0"/>
              </a:rPr>
              <a:t>How can I create a detailed and intimidating setting for my survival story?</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what makes for an intimidating setting.</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understand what makes for an intimidating setting, but I’m not sure how to create my own.</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created my own detailed and intimidating setting for my survival story.</a:t>
            </a:r>
          </a:p>
        </p:txBody>
      </p:sp>
    </p:spTree>
    <p:extLst>
      <p:ext uri="{BB962C8B-B14F-4D97-AF65-F5344CB8AC3E}">
        <p14:creationId xmlns:p14="http://schemas.microsoft.com/office/powerpoint/2010/main" val="3134716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a:bodyPr>
          <a:lstStyle/>
          <a:p>
            <a:r>
              <a:rPr lang="en-GB" dirty="0">
                <a:latin typeface="Comic Sans MS" panose="030F0702030302020204" pitchFamily="66" charset="0"/>
              </a:rPr>
              <a:t>How can I begin to develop some subtle characterisation in my piece?</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how to create characterisation.</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understand how to create characterisation, but I’m not sure how to do this subtly.</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created a character and subtly used characterisation to present him/her.</a:t>
            </a:r>
          </a:p>
        </p:txBody>
      </p:sp>
    </p:spTree>
    <p:extLst>
      <p:ext uri="{BB962C8B-B14F-4D97-AF65-F5344CB8AC3E}">
        <p14:creationId xmlns:p14="http://schemas.microsoft.com/office/powerpoint/2010/main" val="3676273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37055" y="1867582"/>
            <a:ext cx="2597241" cy="2806924"/>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dirty="0"/>
              <a:t>Describe this man’s thoughts and feelings using show don’t tell. NO abstract nouns allowed. </a:t>
            </a:r>
          </a:p>
        </p:txBody>
      </p:sp>
      <p:pic>
        <p:nvPicPr>
          <p:cNvPr id="4" name="Picture 3"/>
          <p:cNvPicPr>
            <a:picLocks noChangeAspect="1"/>
          </p:cNvPicPr>
          <p:nvPr/>
        </p:nvPicPr>
        <p:blipFill>
          <a:blip r:embed="rId2"/>
          <a:stretch>
            <a:fillRect/>
          </a:stretch>
        </p:blipFill>
        <p:spPr>
          <a:xfrm>
            <a:off x="838200" y="365125"/>
            <a:ext cx="8647339" cy="5811838"/>
          </a:xfrm>
          <a:prstGeom prst="rect">
            <a:avLst/>
          </a:prstGeom>
        </p:spPr>
      </p:pic>
    </p:spTree>
    <p:extLst>
      <p:ext uri="{BB962C8B-B14F-4D97-AF65-F5344CB8AC3E}">
        <p14:creationId xmlns:p14="http://schemas.microsoft.com/office/powerpoint/2010/main" val="128931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911" y="7937"/>
            <a:ext cx="12182089" cy="6851794"/>
          </a:xfrm>
          <a:prstGeom prst="rect">
            <a:avLst/>
          </a:prstGeom>
        </p:spPr>
      </p:pic>
      <p:sp>
        <p:nvSpPr>
          <p:cNvPr id="4" name="AutoShape 2" descr="Image result for survival stor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p:cNvSpPr txBox="1"/>
          <p:nvPr/>
        </p:nvSpPr>
        <p:spPr>
          <a:xfrm>
            <a:off x="8036417" y="4275786"/>
            <a:ext cx="184731" cy="369332"/>
          </a:xfrm>
          <a:prstGeom prst="rect">
            <a:avLst/>
          </a:prstGeom>
          <a:noFill/>
        </p:spPr>
        <p:txBody>
          <a:bodyPr wrap="none" rtlCol="0">
            <a:spAutoFit/>
          </a:bodyPr>
          <a:lstStyle/>
          <a:p>
            <a:endParaRPr lang="en-GB" dirty="0"/>
          </a:p>
        </p:txBody>
      </p:sp>
      <p:sp>
        <p:nvSpPr>
          <p:cNvPr id="7" name="AutoShape 4" descr="Image result for survival stori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extBox 2"/>
          <p:cNvSpPr txBox="1"/>
          <p:nvPr/>
        </p:nvSpPr>
        <p:spPr>
          <a:xfrm>
            <a:off x="149431" y="213135"/>
            <a:ext cx="11903047" cy="4247317"/>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This Y6 transition unit is designed to find the most creative writers who will be joining us at KEVI in September! </a:t>
            </a:r>
          </a:p>
          <a:p>
            <a:endParaRPr lang="en-GB" dirty="0"/>
          </a:p>
          <a:p>
            <a:r>
              <a:rPr lang="en-GB" dirty="0"/>
              <a:t>The theme for this competition is ‘</a:t>
            </a:r>
            <a:r>
              <a:rPr lang="en-GB" b="1" dirty="0"/>
              <a:t>Survival Stories</a:t>
            </a:r>
            <a:r>
              <a:rPr lang="en-GB" dirty="0"/>
              <a:t>’. </a:t>
            </a:r>
          </a:p>
          <a:p>
            <a:endParaRPr lang="en-GB" dirty="0"/>
          </a:p>
          <a:p>
            <a:r>
              <a:rPr lang="en-GB" dirty="0"/>
              <a:t>Your task will be to produce your own survival stories based on some of the examples you have looked at in lessons or at home. </a:t>
            </a:r>
          </a:p>
          <a:p>
            <a:endParaRPr lang="en-GB" dirty="0"/>
          </a:p>
          <a:p>
            <a:r>
              <a:rPr lang="en-GB" dirty="0"/>
              <a:t>Your story could describe a crash landing, somebody marooned on a desert island, somebody lost in the wilderness, somebody stranded at sea, or any other story of survival you can come up with!</a:t>
            </a:r>
          </a:p>
          <a:p>
            <a:endParaRPr lang="en-GB" dirty="0"/>
          </a:p>
          <a:p>
            <a:r>
              <a:rPr lang="en-GB" dirty="0"/>
              <a:t>Your story must be </a:t>
            </a:r>
            <a:r>
              <a:rPr lang="en-GB" b="1" dirty="0"/>
              <a:t>under 100 words</a:t>
            </a:r>
            <a:r>
              <a:rPr lang="en-GB" dirty="0"/>
              <a:t>, and should be written up in neat on the entry form which your teachers have copies of. Your teachers will pass on their favourite entries to the English department at KEVI (</a:t>
            </a:r>
            <a:r>
              <a:rPr lang="en-GB" dirty="0">
                <a:hlinkClick r:id="rId3"/>
              </a:rPr>
              <a:t>lomas.j1@kevi.org.uk</a:t>
            </a:r>
            <a:r>
              <a:rPr lang="en-GB" dirty="0"/>
              <a:t>) and we will announce the winders in September! </a:t>
            </a:r>
          </a:p>
          <a:p>
            <a:endParaRPr lang="en-GB" dirty="0"/>
          </a:p>
          <a:p>
            <a:r>
              <a:rPr lang="en-GB" dirty="0"/>
              <a:t>The overall winner will get a huge box of sweets and will have their story printed in the Edwardian, our school newsletter!</a:t>
            </a:r>
          </a:p>
        </p:txBody>
      </p:sp>
    </p:spTree>
    <p:extLst>
      <p:ext uri="{BB962C8B-B14F-4D97-AF65-F5344CB8AC3E}">
        <p14:creationId xmlns:p14="http://schemas.microsoft.com/office/powerpoint/2010/main" val="372972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Character – The Basics</a:t>
            </a:r>
          </a:p>
        </p:txBody>
      </p:sp>
      <p:sp>
        <p:nvSpPr>
          <p:cNvPr id="3" name="Content Placeholder 2"/>
          <p:cNvSpPr>
            <a:spLocks noGrp="1"/>
          </p:cNvSpPr>
          <p:nvPr>
            <p:ph idx="1"/>
          </p:nvPr>
        </p:nvSpPr>
        <p:spPr>
          <a:xfrm>
            <a:off x="838200" y="1825625"/>
            <a:ext cx="5897451" cy="4351338"/>
          </a:xfrm>
        </p:spPr>
        <p:style>
          <a:lnRef idx="2">
            <a:schemeClr val="dk1"/>
          </a:lnRef>
          <a:fillRef idx="1">
            <a:schemeClr val="lt1"/>
          </a:fillRef>
          <a:effectRef idx="0">
            <a:schemeClr val="dk1"/>
          </a:effectRef>
          <a:fontRef idx="minor">
            <a:schemeClr val="dk1"/>
          </a:fontRef>
        </p:style>
        <p:txBody>
          <a:bodyPr/>
          <a:lstStyle/>
          <a:p>
            <a:r>
              <a:rPr lang="en-GB" dirty="0"/>
              <a:t>Name:</a:t>
            </a:r>
          </a:p>
          <a:p>
            <a:r>
              <a:rPr lang="en-GB" dirty="0"/>
              <a:t>Age:</a:t>
            </a:r>
          </a:p>
          <a:p>
            <a:r>
              <a:rPr lang="en-GB" dirty="0"/>
              <a:t>Occupation:</a:t>
            </a:r>
          </a:p>
          <a:p>
            <a:r>
              <a:rPr lang="en-GB" dirty="0"/>
              <a:t>Physical Description:</a:t>
            </a:r>
          </a:p>
        </p:txBody>
      </p:sp>
      <p:pic>
        <p:nvPicPr>
          <p:cNvPr id="4" name="Picture 3"/>
          <p:cNvPicPr>
            <a:picLocks noChangeAspect="1"/>
          </p:cNvPicPr>
          <p:nvPr/>
        </p:nvPicPr>
        <p:blipFill>
          <a:blip r:embed="rId2"/>
          <a:stretch>
            <a:fillRect/>
          </a:stretch>
        </p:blipFill>
        <p:spPr>
          <a:xfrm>
            <a:off x="6929960" y="2158027"/>
            <a:ext cx="4423840" cy="3686533"/>
          </a:xfrm>
          <a:prstGeom prst="rect">
            <a:avLst/>
          </a:prstGeom>
        </p:spPr>
      </p:pic>
      <p:sp>
        <p:nvSpPr>
          <p:cNvPr id="5" name="TextBox 4"/>
          <p:cNvSpPr txBox="1"/>
          <p:nvPr/>
        </p:nvSpPr>
        <p:spPr>
          <a:xfrm>
            <a:off x="7145654" y="2408349"/>
            <a:ext cx="3992451"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Do we actually need to include all of this info in our 100 words?</a:t>
            </a:r>
          </a:p>
          <a:p>
            <a:endParaRPr lang="en-GB" dirty="0"/>
          </a:p>
          <a:p>
            <a:r>
              <a:rPr lang="en-GB" dirty="0"/>
              <a:t>What information DO we need to include about our character to make our stories more effective or to make the reader care about the character?</a:t>
            </a:r>
          </a:p>
        </p:txBody>
      </p:sp>
    </p:spTree>
    <p:extLst>
      <p:ext uri="{BB962C8B-B14F-4D97-AF65-F5344CB8AC3E}">
        <p14:creationId xmlns:p14="http://schemas.microsoft.com/office/powerpoint/2010/main" val="245923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Character – Pathos</a:t>
            </a:r>
          </a:p>
        </p:txBody>
      </p:sp>
      <p:sp>
        <p:nvSpPr>
          <p:cNvPr id="3" name="Content Placeholder 2"/>
          <p:cNvSpPr>
            <a:spLocks noGrp="1"/>
          </p:cNvSpPr>
          <p:nvPr>
            <p:ph idx="1"/>
          </p:nvPr>
        </p:nvSpPr>
        <p:spPr>
          <a:xfrm>
            <a:off x="838200" y="1825625"/>
            <a:ext cx="5897451" cy="4351338"/>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Pathos is what makes us feel sorry for our character and want them to survive. </a:t>
            </a:r>
          </a:p>
          <a:p>
            <a:endParaRPr lang="en-GB" dirty="0"/>
          </a:p>
          <a:p>
            <a:r>
              <a:rPr lang="en-GB" dirty="0"/>
              <a:t>How can we make people feel pathos for our characters when they get in trouble?</a:t>
            </a:r>
          </a:p>
          <a:p>
            <a:endParaRPr lang="en-GB" dirty="0"/>
          </a:p>
          <a:p>
            <a:r>
              <a:rPr lang="en-GB" dirty="0"/>
              <a:t>Plan out a moment of pathos you could include to make the reader care about your character.</a:t>
            </a:r>
          </a:p>
          <a:p>
            <a:pPr lvl="1"/>
            <a:r>
              <a:rPr lang="en-GB" dirty="0" err="1"/>
              <a:t>E.g</a:t>
            </a:r>
            <a:r>
              <a:rPr lang="en-GB" dirty="0"/>
              <a:t> looking at </a:t>
            </a:r>
            <a:r>
              <a:rPr lang="en-GB" dirty="0" err="1"/>
              <a:t>apicture</a:t>
            </a:r>
            <a:r>
              <a:rPr lang="en-GB" dirty="0"/>
              <a:t> of their family on their phone before the battery dies.</a:t>
            </a:r>
          </a:p>
          <a:p>
            <a:pPr lvl="1"/>
            <a:r>
              <a:rPr lang="en-GB" dirty="0"/>
              <a:t>Helping a wounded animal.</a:t>
            </a:r>
          </a:p>
        </p:txBody>
      </p:sp>
      <p:pic>
        <p:nvPicPr>
          <p:cNvPr id="4" name="Picture 3"/>
          <p:cNvPicPr>
            <a:picLocks noChangeAspect="1"/>
          </p:cNvPicPr>
          <p:nvPr/>
        </p:nvPicPr>
        <p:blipFill>
          <a:blip r:embed="rId2"/>
          <a:stretch>
            <a:fillRect/>
          </a:stretch>
        </p:blipFill>
        <p:spPr>
          <a:xfrm>
            <a:off x="7895876" y="3593207"/>
            <a:ext cx="2686170" cy="2238475"/>
          </a:xfrm>
          <a:prstGeom prst="rect">
            <a:avLst/>
          </a:prstGeom>
        </p:spPr>
      </p:pic>
      <p:pic>
        <p:nvPicPr>
          <p:cNvPr id="6" name="Picture 5"/>
          <p:cNvPicPr>
            <a:picLocks noChangeAspect="1"/>
          </p:cNvPicPr>
          <p:nvPr/>
        </p:nvPicPr>
        <p:blipFill rotWithShape="1">
          <a:blip r:embed="rId3"/>
          <a:srcRect l="11462" t="46787" r="46668" b="29621"/>
          <a:stretch/>
        </p:blipFill>
        <p:spPr>
          <a:xfrm>
            <a:off x="6950352" y="1825625"/>
            <a:ext cx="4868214" cy="1542177"/>
          </a:xfrm>
          <a:prstGeom prst="rect">
            <a:avLst/>
          </a:prstGeom>
        </p:spPr>
      </p:pic>
    </p:spTree>
    <p:extLst>
      <p:ext uri="{BB962C8B-B14F-4D97-AF65-F5344CB8AC3E}">
        <p14:creationId xmlns:p14="http://schemas.microsoft.com/office/powerpoint/2010/main" val="4043697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Write Up</a:t>
            </a:r>
          </a:p>
        </p:txBody>
      </p:sp>
      <p:sp>
        <p:nvSpPr>
          <p:cNvPr id="3" name="Content Placeholder 2"/>
          <p:cNvSpPr>
            <a:spLocks noGrp="1"/>
          </p:cNvSpPr>
          <p:nvPr>
            <p:ph idx="1"/>
          </p:nvPr>
        </p:nvSpPr>
        <p:spPr>
          <a:xfrm>
            <a:off x="838200" y="1825625"/>
            <a:ext cx="7636099" cy="4351338"/>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t>Write up a moment of pathos that could happen in your story before your disastrous situation takes place. For example:</a:t>
            </a:r>
          </a:p>
          <a:p>
            <a:pPr lvl="1"/>
            <a:r>
              <a:rPr lang="en-GB" dirty="0"/>
              <a:t>A kind act</a:t>
            </a:r>
          </a:p>
          <a:p>
            <a:pPr lvl="1"/>
            <a:r>
              <a:rPr lang="en-GB" dirty="0"/>
              <a:t>An emotional moment</a:t>
            </a:r>
          </a:p>
          <a:p>
            <a:endParaRPr lang="en-GB" dirty="0"/>
          </a:p>
          <a:p>
            <a:r>
              <a:rPr lang="en-GB" dirty="0"/>
              <a:t>Peer assess:</a:t>
            </a:r>
          </a:p>
          <a:p>
            <a:endParaRPr lang="en-GB" dirty="0"/>
          </a:p>
          <a:p>
            <a:r>
              <a:rPr lang="en-GB" dirty="0"/>
              <a:t>How has your partner achieved pathos in their story?</a:t>
            </a:r>
          </a:p>
          <a:p>
            <a:endParaRPr lang="en-GB" dirty="0"/>
          </a:p>
          <a:p>
            <a:r>
              <a:rPr lang="en-GB" dirty="0"/>
              <a:t>What could they add or change to make us care even more?</a:t>
            </a:r>
          </a:p>
        </p:txBody>
      </p:sp>
      <p:pic>
        <p:nvPicPr>
          <p:cNvPr id="4" name="Picture 3"/>
          <p:cNvPicPr>
            <a:picLocks noChangeAspect="1"/>
          </p:cNvPicPr>
          <p:nvPr/>
        </p:nvPicPr>
        <p:blipFill>
          <a:blip r:embed="rId2"/>
          <a:stretch>
            <a:fillRect/>
          </a:stretch>
        </p:blipFill>
        <p:spPr>
          <a:xfrm>
            <a:off x="8578637" y="223594"/>
            <a:ext cx="3450231" cy="3450231"/>
          </a:xfrm>
          <a:prstGeom prst="rect">
            <a:avLst/>
          </a:prstGeom>
        </p:spPr>
      </p:pic>
      <p:pic>
        <p:nvPicPr>
          <p:cNvPr id="5" name="Picture 4"/>
          <p:cNvPicPr>
            <a:picLocks noChangeAspect="1"/>
          </p:cNvPicPr>
          <p:nvPr/>
        </p:nvPicPr>
        <p:blipFill>
          <a:blip r:embed="rId3"/>
          <a:stretch>
            <a:fillRect/>
          </a:stretch>
        </p:blipFill>
        <p:spPr>
          <a:xfrm>
            <a:off x="8578636" y="3815356"/>
            <a:ext cx="3450231" cy="2962598"/>
          </a:xfrm>
          <a:prstGeom prst="rect">
            <a:avLst/>
          </a:prstGeom>
        </p:spPr>
      </p:pic>
      <p:pic>
        <p:nvPicPr>
          <p:cNvPr id="6" name="Picture 5"/>
          <p:cNvPicPr>
            <a:picLocks noChangeAspect="1"/>
          </p:cNvPicPr>
          <p:nvPr/>
        </p:nvPicPr>
        <p:blipFill>
          <a:blip r:embed="rId4"/>
          <a:stretch>
            <a:fillRect/>
          </a:stretch>
        </p:blipFill>
        <p:spPr>
          <a:xfrm>
            <a:off x="6096000" y="173464"/>
            <a:ext cx="2257527" cy="1517224"/>
          </a:xfrm>
          <a:prstGeom prst="rect">
            <a:avLst/>
          </a:prstGeom>
        </p:spPr>
      </p:pic>
    </p:spTree>
    <p:extLst>
      <p:ext uri="{BB962C8B-B14F-4D97-AF65-F5344CB8AC3E}">
        <p14:creationId xmlns:p14="http://schemas.microsoft.com/office/powerpoint/2010/main" val="4009594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a:bodyPr>
          <a:lstStyle/>
          <a:p>
            <a:r>
              <a:rPr lang="en-GB" dirty="0">
                <a:latin typeface="Comic Sans MS" panose="030F0702030302020204" pitchFamily="66" charset="0"/>
              </a:rPr>
              <a:t>How can I begin to develop some subtle characterisation in my piece?</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how to create characterisation.</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understand how to create characterisation, but I’m not sure how to do this subtly.</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created a character and subtly used characterisation to present him/her.</a:t>
            </a:r>
          </a:p>
        </p:txBody>
      </p:sp>
    </p:spTree>
    <p:extLst>
      <p:ext uri="{BB962C8B-B14F-4D97-AF65-F5344CB8AC3E}">
        <p14:creationId xmlns:p14="http://schemas.microsoft.com/office/powerpoint/2010/main" val="209446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fontScale="90000"/>
          </a:bodyPr>
          <a:lstStyle/>
          <a:p>
            <a:r>
              <a:rPr lang="en-GB" dirty="0">
                <a:latin typeface="Comic Sans MS" panose="030F0702030302020204" pitchFamily="66" charset="0"/>
              </a:rPr>
              <a:t>How can I come up with a disastrous situation and a suspenseful cliff-hanger?</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what will happen in my story or how I’ll end it.</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know what will happen in my story but I’m not sure how to make it suspenseful.</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come up with a disastrous situation and a suspenseful cliff-hanger.</a:t>
            </a:r>
          </a:p>
        </p:txBody>
      </p:sp>
    </p:spTree>
    <p:extLst>
      <p:ext uri="{BB962C8B-B14F-4D97-AF65-F5344CB8AC3E}">
        <p14:creationId xmlns:p14="http://schemas.microsoft.com/office/powerpoint/2010/main" val="585543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Perilous</a:t>
            </a:r>
          </a:p>
        </p:txBody>
      </p:sp>
      <p:sp>
        <p:nvSpPr>
          <p:cNvPr id="3" name="Content Placeholder 2"/>
          <p:cNvSpPr>
            <a:spLocks noGrp="1"/>
          </p:cNvSpPr>
          <p:nvPr>
            <p:ph idx="1"/>
          </p:nvPr>
        </p:nvSpPr>
        <p:spPr>
          <a:xfrm>
            <a:off x="838200" y="1825625"/>
            <a:ext cx="5523963" cy="4351338"/>
          </a:xfrm>
        </p:spPr>
        <p:txBody>
          <a:bodyPr/>
          <a:lstStyle/>
          <a:p>
            <a:r>
              <a:rPr lang="en-GB" dirty="0"/>
              <a:t>What does this word mean?</a:t>
            </a:r>
          </a:p>
          <a:p>
            <a:endParaRPr lang="en-GB" dirty="0"/>
          </a:p>
          <a:p>
            <a:r>
              <a:rPr lang="en-GB" dirty="0"/>
              <a:t>Can you think of any examples of perilous situations?</a:t>
            </a:r>
          </a:p>
        </p:txBody>
      </p:sp>
      <p:pic>
        <p:nvPicPr>
          <p:cNvPr id="4" name="Picture 3"/>
          <p:cNvPicPr>
            <a:picLocks noChangeAspect="1"/>
          </p:cNvPicPr>
          <p:nvPr/>
        </p:nvPicPr>
        <p:blipFill>
          <a:blip r:embed="rId2"/>
          <a:stretch>
            <a:fillRect/>
          </a:stretch>
        </p:blipFill>
        <p:spPr>
          <a:xfrm>
            <a:off x="6362163" y="1690688"/>
            <a:ext cx="5628068" cy="3745223"/>
          </a:xfrm>
          <a:prstGeom prst="rect">
            <a:avLst/>
          </a:prstGeom>
        </p:spPr>
      </p:pic>
    </p:spTree>
    <p:extLst>
      <p:ext uri="{BB962C8B-B14F-4D97-AF65-F5344CB8AC3E}">
        <p14:creationId xmlns:p14="http://schemas.microsoft.com/office/powerpoint/2010/main" val="51041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Touching the Void</a:t>
            </a:r>
          </a:p>
        </p:txBody>
      </p:sp>
      <p:sp>
        <p:nvSpPr>
          <p:cNvPr id="3" name="Content Placeholder 2"/>
          <p:cNvSpPr>
            <a:spLocks noGrp="1"/>
          </p:cNvSpPr>
          <p:nvPr>
            <p:ph idx="1"/>
          </p:nvPr>
        </p:nvSpPr>
        <p:spPr>
          <a:xfrm>
            <a:off x="838200" y="1825625"/>
            <a:ext cx="6335332" cy="4351338"/>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GB" dirty="0">
                <a:hlinkClick r:id="rId2"/>
              </a:rPr>
              <a:t>https://www.youtube.com/watch?v=pqmYP0OmHcw</a:t>
            </a:r>
            <a:endParaRPr lang="en-GB" dirty="0"/>
          </a:p>
          <a:p>
            <a:endParaRPr lang="en-GB" dirty="0"/>
          </a:p>
          <a:p>
            <a:r>
              <a:rPr lang="en-GB" dirty="0"/>
              <a:t>Watch this clip from Touching the Void. </a:t>
            </a:r>
          </a:p>
          <a:p>
            <a:r>
              <a:rPr lang="en-GB" b="1" dirty="0"/>
              <a:t>You are going to write a description of this moment from the perspective of one of the two men (it’s up to you which you choose)</a:t>
            </a:r>
          </a:p>
          <a:p>
            <a:r>
              <a:rPr lang="en-GB" dirty="0"/>
              <a:t>Like a gothic story, you must build up the tension, and you might want to leave it on a cliff-hanger (</a:t>
            </a:r>
            <a:r>
              <a:rPr lang="en-GB" dirty="0" err="1"/>
              <a:t>e.g</a:t>
            </a:r>
            <a:r>
              <a:rPr lang="en-GB" dirty="0"/>
              <a:t>, getting the knife out and staring at the blade, or hearing the cutting sound vibrating down the rope). </a:t>
            </a:r>
          </a:p>
        </p:txBody>
      </p:sp>
      <p:pic>
        <p:nvPicPr>
          <p:cNvPr id="4" name="Picture 3"/>
          <p:cNvPicPr>
            <a:picLocks noChangeAspect="1"/>
          </p:cNvPicPr>
          <p:nvPr/>
        </p:nvPicPr>
        <p:blipFill>
          <a:blip r:embed="rId3"/>
          <a:stretch>
            <a:fillRect/>
          </a:stretch>
        </p:blipFill>
        <p:spPr>
          <a:xfrm>
            <a:off x="7564995" y="2740942"/>
            <a:ext cx="4501257" cy="2520704"/>
          </a:xfrm>
          <a:prstGeom prst="rect">
            <a:avLst/>
          </a:prstGeom>
        </p:spPr>
      </p:pic>
    </p:spTree>
    <p:extLst>
      <p:ext uri="{BB962C8B-B14F-4D97-AF65-F5344CB8AC3E}">
        <p14:creationId xmlns:p14="http://schemas.microsoft.com/office/powerpoint/2010/main" val="2987827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Story</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lstStyle/>
          <a:p>
            <a:r>
              <a:rPr lang="en-GB" dirty="0"/>
              <a:t>Using the scene from touching the void as inspiration, plan out what your disastrous situation will be and how you will end it on a suspenseful cliff-hanger. </a:t>
            </a:r>
          </a:p>
          <a:p>
            <a:endParaRPr lang="en-GB" dirty="0"/>
          </a:p>
          <a:p>
            <a:r>
              <a:rPr lang="en-GB" dirty="0"/>
              <a:t>You can begin writing this out once you’ve planned it. </a:t>
            </a:r>
          </a:p>
          <a:p>
            <a:endParaRPr lang="en-GB" dirty="0"/>
          </a:p>
          <a:p>
            <a:endParaRPr lang="en-GB" dirty="0"/>
          </a:p>
        </p:txBody>
      </p:sp>
    </p:spTree>
    <p:extLst>
      <p:ext uri="{BB962C8B-B14F-4D97-AF65-F5344CB8AC3E}">
        <p14:creationId xmlns:p14="http://schemas.microsoft.com/office/powerpoint/2010/main" val="4201300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fontScale="90000"/>
          </a:bodyPr>
          <a:lstStyle/>
          <a:p>
            <a:r>
              <a:rPr lang="en-GB" dirty="0">
                <a:latin typeface="Comic Sans MS" panose="030F0702030302020204" pitchFamily="66" charset="0"/>
              </a:rPr>
              <a:t>How can I come up with a disastrous situation and a suspenseful cliff-hanger?</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what will happen in my story or how I’ll end it.</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know what will happen in my story but I’m not sure how to make it suspenseful.</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come up with a disastrous situation and a suspenseful cliff-hanger.</a:t>
            </a:r>
          </a:p>
        </p:txBody>
      </p:sp>
    </p:spTree>
    <p:extLst>
      <p:ext uri="{BB962C8B-B14F-4D97-AF65-F5344CB8AC3E}">
        <p14:creationId xmlns:p14="http://schemas.microsoft.com/office/powerpoint/2010/main" val="1486352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Write-ups</a:t>
            </a:r>
          </a:p>
        </p:txBody>
      </p:sp>
      <p:sp>
        <p:nvSpPr>
          <p:cNvPr id="3" name="Content Placeholder 2"/>
          <p:cNvSpPr>
            <a:spLocks noGrp="1"/>
          </p:cNvSpPr>
          <p:nvPr>
            <p:ph idx="1"/>
          </p:nvPr>
        </p:nvSpPr>
        <p:spPr/>
        <p:txBody>
          <a:bodyPr>
            <a:normAutofit fontScale="77500" lnSpcReduction="20000"/>
          </a:bodyPr>
          <a:lstStyle/>
          <a:p>
            <a:r>
              <a:rPr lang="en-GB" dirty="0"/>
              <a:t>In your books, write up your four sections all together.</a:t>
            </a:r>
          </a:p>
          <a:p>
            <a:endParaRPr lang="en-GB" dirty="0"/>
          </a:p>
          <a:p>
            <a:r>
              <a:rPr lang="en-GB" dirty="0"/>
              <a:t>Now, think about whether your sections fit as a story and whether there are any last minute changes you could make to make them even more tense/effective/emotive. Mark these on in red pen. </a:t>
            </a:r>
          </a:p>
          <a:p>
            <a:endParaRPr lang="en-GB" dirty="0"/>
          </a:p>
          <a:p>
            <a:r>
              <a:rPr lang="en-GB" dirty="0"/>
              <a:t>How many words have you written? How can you get under 100 words?</a:t>
            </a:r>
          </a:p>
          <a:p>
            <a:endParaRPr lang="en-GB" dirty="0"/>
          </a:p>
          <a:p>
            <a:endParaRPr lang="en-GB" dirty="0"/>
          </a:p>
          <a:p>
            <a:r>
              <a:rPr lang="en-GB" dirty="0"/>
              <a:t>Re-write a final neat draft in your book with these changes. </a:t>
            </a:r>
          </a:p>
          <a:p>
            <a:endParaRPr lang="en-GB" dirty="0"/>
          </a:p>
          <a:p>
            <a:r>
              <a:rPr lang="en-GB" dirty="0"/>
              <a:t>Double check your spellings and your word count, and then I’ll come around with the competition sheet to write on. </a:t>
            </a:r>
          </a:p>
          <a:p>
            <a:endParaRPr lang="en-GB" dirty="0"/>
          </a:p>
          <a:p>
            <a:endParaRPr lang="en-GB" dirty="0"/>
          </a:p>
        </p:txBody>
      </p:sp>
    </p:spTree>
    <p:extLst>
      <p:ext uri="{BB962C8B-B14F-4D97-AF65-F5344CB8AC3E}">
        <p14:creationId xmlns:p14="http://schemas.microsoft.com/office/powerpoint/2010/main" val="13211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293" y="262094"/>
            <a:ext cx="10515600" cy="1325563"/>
          </a:xfrm>
        </p:spPr>
        <p:txBody>
          <a:bodyPr>
            <a:normAutofit/>
          </a:bodyPr>
          <a:lstStyle/>
          <a:p>
            <a:r>
              <a:rPr lang="en-GB" dirty="0">
                <a:latin typeface="Comic Sans MS" panose="030F0702030302020204" pitchFamily="66" charset="0"/>
              </a:rPr>
              <a:t>How can I begin to explore what makes a compelling survival story?</a:t>
            </a:r>
          </a:p>
        </p:txBody>
      </p:sp>
      <p:sp>
        <p:nvSpPr>
          <p:cNvPr id="4" name="Right Arrow 3"/>
          <p:cNvSpPr>
            <a:spLocks noChangeArrowheads="1"/>
          </p:cNvSpPr>
          <p:nvPr/>
        </p:nvSpPr>
        <p:spPr bwMode="auto">
          <a:xfrm>
            <a:off x="302293" y="1175545"/>
            <a:ext cx="11587413" cy="1871662"/>
          </a:xfrm>
          <a:prstGeom prst="rightArrow">
            <a:avLst>
              <a:gd name="adj1" fmla="val 50000"/>
              <a:gd name="adj2" fmla="val 67881"/>
            </a:avLst>
          </a:prstGeom>
          <a:solidFill>
            <a:schemeClr val="accent5"/>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GB" sz="2000" dirty="0">
              <a:solidFill>
                <a:srgbClr val="000000"/>
              </a:solidFill>
              <a:effectLst>
                <a:outerShdw blurRad="38100" dist="38100" dir="2700000" algn="tl">
                  <a:srgbClr val="FFFFFF"/>
                </a:outerShdw>
              </a:effectLst>
              <a:latin typeface="Comic Sans MS" panose="030F0702030302020204" pitchFamily="66" charset="0"/>
            </a:endParaRPr>
          </a:p>
          <a:p>
            <a:pPr eaLnBrk="1" hangingPunct="1">
              <a:defRPr/>
            </a:pPr>
            <a:r>
              <a:rPr lang="en-GB" sz="2000" dirty="0">
                <a:solidFill>
                  <a:srgbClr val="000000"/>
                </a:solidFill>
                <a:latin typeface="Comic Sans MS" panose="030F0702030302020204" pitchFamily="66" charset="0"/>
              </a:rPr>
              <a:t>(Where are you on the arrow?)</a:t>
            </a:r>
          </a:p>
        </p:txBody>
      </p:sp>
      <p:sp>
        <p:nvSpPr>
          <p:cNvPr id="5" name="Rounded Rectangular Callout 4"/>
          <p:cNvSpPr>
            <a:spLocks noChangeArrowheads="1"/>
          </p:cNvSpPr>
          <p:nvPr/>
        </p:nvSpPr>
        <p:spPr bwMode="auto">
          <a:xfrm>
            <a:off x="250824" y="3114675"/>
            <a:ext cx="3069892" cy="3623009"/>
          </a:xfrm>
          <a:prstGeom prst="wedgeRoundRectCallout">
            <a:avLst>
              <a:gd name="adj1" fmla="val -7574"/>
              <a:gd name="adj2" fmla="val -66667"/>
              <a:gd name="adj3" fmla="val 16667"/>
            </a:avLst>
          </a:prstGeom>
          <a:solidFill>
            <a:srgbClr val="FF0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chemeClr val="bg1"/>
                </a:solidFill>
                <a:effectLst>
                  <a:outerShdw blurRad="38100" dist="38100" dir="2700000" algn="tl">
                    <a:srgbClr val="000000"/>
                  </a:outerShdw>
                </a:effectLst>
                <a:latin typeface="Comic Sans MS" panose="030F0702030302020204" pitchFamily="66" charset="0"/>
              </a:rPr>
              <a:t>RED</a:t>
            </a:r>
          </a:p>
          <a:p>
            <a:pPr algn="ctr" eaLnBrk="1" hangingPunct="1">
              <a:defRPr/>
            </a:pPr>
            <a:r>
              <a:rPr lang="en-GB" sz="2400" dirty="0">
                <a:solidFill>
                  <a:schemeClr val="bg1"/>
                </a:solidFill>
                <a:effectLst>
                  <a:outerShdw blurRad="38100" dist="38100" dir="2700000" algn="tl">
                    <a:srgbClr val="000000"/>
                  </a:outerShdw>
                </a:effectLst>
                <a:latin typeface="Comic Sans MS" panose="030F0702030302020204" pitchFamily="66" charset="0"/>
              </a:rPr>
              <a:t>I’m not sure what a survival story is and I can’t think of any examples.</a:t>
            </a:r>
            <a:endParaRPr lang="en-GB" dirty="0">
              <a:solidFill>
                <a:schemeClr val="bg1"/>
              </a:solidFill>
              <a:effectLst>
                <a:outerShdw blurRad="38100" dist="38100" dir="2700000" algn="tl">
                  <a:srgbClr val="000000"/>
                </a:outerShdw>
              </a:effectLst>
              <a:latin typeface="Comic Sans MS" panose="030F0702030302020204" pitchFamily="66" charset="0"/>
            </a:endParaRPr>
          </a:p>
        </p:txBody>
      </p:sp>
      <p:sp>
        <p:nvSpPr>
          <p:cNvPr id="6" name="Rounded Rectangular Callout 5"/>
          <p:cNvSpPr>
            <a:spLocks noChangeArrowheads="1"/>
          </p:cNvSpPr>
          <p:nvPr/>
        </p:nvSpPr>
        <p:spPr bwMode="auto">
          <a:xfrm>
            <a:off x="3908092" y="3101139"/>
            <a:ext cx="3257598" cy="3743325"/>
          </a:xfrm>
          <a:prstGeom prst="wedgeRoundRectCallout">
            <a:avLst>
              <a:gd name="adj1" fmla="val -9958"/>
              <a:gd name="adj2" fmla="val -65903"/>
              <a:gd name="adj3" fmla="val 16667"/>
            </a:avLst>
          </a:prstGeom>
          <a:solidFill>
            <a:srgbClr val="FFFF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effectLst>
                  <a:outerShdw blurRad="38100" dist="38100" dir="2700000" algn="tl">
                    <a:srgbClr val="FFFFFF"/>
                  </a:outerShdw>
                </a:effectLst>
                <a:latin typeface="Comic Sans MS" panose="030F0702030302020204" pitchFamily="66" charset="0"/>
              </a:rPr>
              <a:t>AMBER</a:t>
            </a:r>
          </a:p>
          <a:p>
            <a:pPr algn="ctr" eaLnBrk="1" hangingPunct="1">
              <a:defRPr/>
            </a:pPr>
            <a:r>
              <a:rPr lang="en-GB" sz="2400" dirty="0">
                <a:latin typeface="Comic Sans MS" panose="030F0702030302020204" pitchFamily="66" charset="0"/>
              </a:rPr>
              <a:t>I understand what a survival story is and I can think of examples, but I’m not sure what makes them compelling.</a:t>
            </a:r>
            <a:r>
              <a:rPr lang="en-GB" sz="2400" dirty="0">
                <a:effectLst>
                  <a:outerShdw blurRad="38100" dist="38100" dir="2700000" algn="tl">
                    <a:srgbClr val="FFFFFF"/>
                  </a:outerShdw>
                </a:effectLst>
                <a:latin typeface="Comic Sans MS" panose="030F0702030302020204" pitchFamily="66" charset="0"/>
              </a:rPr>
              <a:t>  </a:t>
            </a:r>
            <a:endParaRPr lang="en-GB" dirty="0">
              <a:effectLst>
                <a:outerShdw blurRad="38100" dist="38100" dir="2700000" algn="tl">
                  <a:srgbClr val="FFFFFF"/>
                </a:outerShdw>
              </a:effectLst>
              <a:latin typeface="Comic Sans MS" panose="030F0702030302020204" pitchFamily="66" charset="0"/>
            </a:endParaRPr>
          </a:p>
        </p:txBody>
      </p:sp>
      <p:sp>
        <p:nvSpPr>
          <p:cNvPr id="7" name="Rounded Rectangular Callout 6"/>
          <p:cNvSpPr>
            <a:spLocks noChangeArrowheads="1"/>
          </p:cNvSpPr>
          <p:nvPr/>
        </p:nvSpPr>
        <p:spPr bwMode="auto">
          <a:xfrm>
            <a:off x="7652084" y="3138822"/>
            <a:ext cx="3152273" cy="3598862"/>
          </a:xfrm>
          <a:prstGeom prst="wedgeRoundRectCallout">
            <a:avLst>
              <a:gd name="adj1" fmla="val -8930"/>
              <a:gd name="adj2" fmla="val -68591"/>
              <a:gd name="adj3" fmla="val 16667"/>
            </a:avLst>
          </a:prstGeom>
          <a:solidFill>
            <a:srgbClr val="008000"/>
          </a:solidFill>
          <a:ln w="38100" algn="ctr">
            <a:solidFill>
              <a:schemeClr val="tx1"/>
            </a:solidFill>
            <a:miter lim="800000"/>
            <a:headEnd/>
            <a:tailEnd/>
          </a:ln>
          <a:effectLst>
            <a:outerShdw dist="20000" dir="5400000" rotWithShape="0">
              <a:srgbClr val="000000">
                <a:alpha val="37999"/>
              </a:srgbClr>
            </a:outerShdw>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r>
              <a:rPr lang="en-GB" sz="2800" b="1" dirty="0">
                <a:solidFill>
                  <a:srgbClr val="FFFFFF"/>
                </a:solidFill>
                <a:effectLst>
                  <a:outerShdw blurRad="38100" dist="38100" dir="2700000" algn="tl">
                    <a:srgbClr val="000000"/>
                  </a:outerShdw>
                </a:effectLst>
                <a:latin typeface="Comic Sans MS" panose="030F0702030302020204" pitchFamily="66" charset="0"/>
              </a:rPr>
              <a:t>GREEN</a:t>
            </a:r>
          </a:p>
          <a:p>
            <a:pPr algn="ctr">
              <a:defRPr/>
            </a:pPr>
            <a:r>
              <a:rPr lang="en-GB" sz="2400" b="1" dirty="0">
                <a:solidFill>
                  <a:srgbClr val="FFFFFF"/>
                </a:solidFill>
                <a:effectLst>
                  <a:outerShdw blurRad="38100" dist="38100" dir="2700000" algn="tl">
                    <a:srgbClr val="000000"/>
                  </a:outerShdw>
                </a:effectLst>
                <a:latin typeface="Comic Sans MS" panose="030F0702030302020204" pitchFamily="66" charset="0"/>
              </a:rPr>
              <a:t>I have started to explore survival stories and what makes them compelling.</a:t>
            </a:r>
          </a:p>
        </p:txBody>
      </p:sp>
    </p:spTree>
    <p:extLst>
      <p:ext uri="{BB962C8B-B14F-4D97-AF65-F5344CB8AC3E}">
        <p14:creationId xmlns:p14="http://schemas.microsoft.com/office/powerpoint/2010/main" val="878478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Survival Stories</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a:bodyPr>
          <a:lstStyle/>
          <a:p>
            <a:r>
              <a:rPr lang="en-GB" sz="2400" dirty="0"/>
              <a:t>What do you think we mean by this?</a:t>
            </a:r>
          </a:p>
          <a:p>
            <a:r>
              <a:rPr lang="en-GB" sz="2400" dirty="0"/>
              <a:t>What different situations might people find themselves in where they would have to fight for survival?</a:t>
            </a:r>
          </a:p>
          <a:p>
            <a:r>
              <a:rPr lang="en-GB" sz="2400" dirty="0"/>
              <a:t>Can you think of any examples of TV Shows, Movies or Books where the characters/character finds themselves in this situation?</a:t>
            </a:r>
          </a:p>
          <a:p>
            <a:r>
              <a:rPr lang="en-GB" sz="2400" dirty="0">
                <a:solidFill>
                  <a:schemeClr val="accent6">
                    <a:lumMod val="50000"/>
                  </a:schemeClr>
                </a:solidFill>
              </a:rPr>
              <a:t>Extension: Why do you think these kinds of story are so popular?</a:t>
            </a:r>
          </a:p>
        </p:txBody>
      </p:sp>
      <p:pic>
        <p:nvPicPr>
          <p:cNvPr id="4" name="Picture 3"/>
          <p:cNvPicPr>
            <a:picLocks noChangeAspect="1"/>
          </p:cNvPicPr>
          <p:nvPr/>
        </p:nvPicPr>
        <p:blipFill>
          <a:blip r:embed="rId2"/>
          <a:stretch>
            <a:fillRect/>
          </a:stretch>
        </p:blipFill>
        <p:spPr>
          <a:xfrm>
            <a:off x="838200" y="4459193"/>
            <a:ext cx="2143125" cy="2143125"/>
          </a:xfrm>
          <a:prstGeom prst="rect">
            <a:avLst/>
          </a:prstGeom>
        </p:spPr>
      </p:pic>
      <p:pic>
        <p:nvPicPr>
          <p:cNvPr id="5" name="Picture 4"/>
          <p:cNvPicPr>
            <a:picLocks noChangeAspect="1"/>
          </p:cNvPicPr>
          <p:nvPr/>
        </p:nvPicPr>
        <p:blipFill>
          <a:blip r:embed="rId3"/>
          <a:stretch>
            <a:fillRect/>
          </a:stretch>
        </p:blipFill>
        <p:spPr>
          <a:xfrm>
            <a:off x="3548062" y="4378230"/>
            <a:ext cx="1981200" cy="2305050"/>
          </a:xfrm>
          <a:prstGeom prst="rect">
            <a:avLst/>
          </a:prstGeom>
        </p:spPr>
      </p:pic>
      <p:pic>
        <p:nvPicPr>
          <p:cNvPr id="6" name="Picture 5"/>
          <p:cNvPicPr>
            <a:picLocks noChangeAspect="1"/>
          </p:cNvPicPr>
          <p:nvPr/>
        </p:nvPicPr>
        <p:blipFill>
          <a:blip r:embed="rId4"/>
          <a:stretch>
            <a:fillRect/>
          </a:stretch>
        </p:blipFill>
        <p:spPr>
          <a:xfrm>
            <a:off x="5985858" y="4699984"/>
            <a:ext cx="2768221" cy="1730138"/>
          </a:xfrm>
          <a:prstGeom prst="rect">
            <a:avLst/>
          </a:prstGeom>
        </p:spPr>
      </p:pic>
      <p:pic>
        <p:nvPicPr>
          <p:cNvPr id="7" name="Picture 6"/>
          <p:cNvPicPr>
            <a:picLocks noChangeAspect="1"/>
          </p:cNvPicPr>
          <p:nvPr/>
        </p:nvPicPr>
        <p:blipFill>
          <a:blip r:embed="rId5"/>
          <a:stretch>
            <a:fillRect/>
          </a:stretch>
        </p:blipFill>
        <p:spPr>
          <a:xfrm>
            <a:off x="9210675" y="4500314"/>
            <a:ext cx="2143125" cy="2143125"/>
          </a:xfrm>
          <a:prstGeom prst="rect">
            <a:avLst/>
          </a:prstGeom>
        </p:spPr>
      </p:pic>
    </p:spTree>
    <p:extLst>
      <p:ext uri="{BB962C8B-B14F-4D97-AF65-F5344CB8AC3E}">
        <p14:creationId xmlns:p14="http://schemas.microsoft.com/office/powerpoint/2010/main" val="354417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if…</a:t>
            </a:r>
          </a:p>
        </p:txBody>
      </p:sp>
      <p:sp>
        <p:nvSpPr>
          <p:cNvPr id="3" name="Content Placeholder 2"/>
          <p:cNvSpPr>
            <a:spLocks noGrp="1"/>
          </p:cNvSpPr>
          <p:nvPr>
            <p:ph idx="1"/>
          </p:nvPr>
        </p:nvSpPr>
        <p:spPr/>
        <p:txBody>
          <a:bodyPr/>
          <a:lstStyle/>
          <a:p>
            <a:r>
              <a:rPr lang="en-GB" dirty="0"/>
              <a:t>Consider these hypothetical situations with the person next to you. </a:t>
            </a:r>
          </a:p>
          <a:p>
            <a:endParaRPr lang="en-GB" dirty="0"/>
          </a:p>
          <a:p>
            <a:r>
              <a:rPr lang="en-GB" dirty="0"/>
              <a:t>What would you do if…</a:t>
            </a:r>
          </a:p>
          <a:p>
            <a:pPr lvl="1"/>
            <a:r>
              <a:rPr lang="en-GB" dirty="0"/>
              <a:t>The plane you were travelling in crash landed on a desert island and you were the only survivor. </a:t>
            </a:r>
          </a:p>
          <a:p>
            <a:pPr lvl="1"/>
            <a:r>
              <a:rPr lang="en-GB" dirty="0"/>
              <a:t>You were stranded on a lifeboat at sea.</a:t>
            </a:r>
          </a:p>
          <a:p>
            <a:pPr lvl="1"/>
            <a:r>
              <a:rPr lang="en-GB" dirty="0"/>
              <a:t>Your arm was trapped under a rock in the middle of the desert. </a:t>
            </a:r>
          </a:p>
          <a:p>
            <a:pPr lvl="1"/>
            <a:r>
              <a:rPr lang="en-GB" dirty="0"/>
              <a:t>You and a group of your friends from school were stranded on a deserted island.</a:t>
            </a:r>
          </a:p>
          <a:p>
            <a:pPr lvl="1"/>
            <a:endParaRPr lang="en-GB" dirty="0"/>
          </a:p>
          <a:p>
            <a:pPr lvl="1"/>
            <a:endParaRPr lang="en-GB" dirty="0"/>
          </a:p>
        </p:txBody>
      </p:sp>
    </p:spTree>
    <p:extLst>
      <p:ext uri="{BB962C8B-B14F-4D97-AF65-F5344CB8AC3E}">
        <p14:creationId xmlns:p14="http://schemas.microsoft.com/office/powerpoint/2010/main" val="192759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makes an effective survival story?</a:t>
            </a:r>
          </a:p>
        </p:txBody>
      </p:sp>
      <p:sp>
        <p:nvSpPr>
          <p:cNvPr id="3" name="Content Placeholder 2"/>
          <p:cNvSpPr>
            <a:spLocks noGrp="1"/>
          </p:cNvSpPr>
          <p:nvPr>
            <p:ph idx="1"/>
          </p:nvPr>
        </p:nvSpPr>
        <p:spPr>
          <a:xfrm>
            <a:off x="838201" y="1825625"/>
            <a:ext cx="4975746" cy="4351338"/>
          </a:xfrm>
        </p:spPr>
        <p:style>
          <a:lnRef idx="2">
            <a:schemeClr val="dk1"/>
          </a:lnRef>
          <a:fillRef idx="1">
            <a:schemeClr val="lt1"/>
          </a:fillRef>
          <a:effectRef idx="0">
            <a:schemeClr val="dk1"/>
          </a:effectRef>
          <a:fontRef idx="minor">
            <a:schemeClr val="dk1"/>
          </a:fontRef>
        </p:style>
        <p:txBody>
          <a:bodyPr>
            <a:normAutofit/>
          </a:bodyPr>
          <a:lstStyle/>
          <a:p>
            <a:pPr marL="457200" lvl="1" indent="0">
              <a:buNone/>
            </a:pPr>
            <a:endParaRPr lang="en-GB" dirty="0"/>
          </a:p>
          <a:p>
            <a:pPr lvl="1"/>
            <a:r>
              <a:rPr lang="en-GB" dirty="0"/>
              <a:t>What do you think we need?</a:t>
            </a:r>
          </a:p>
        </p:txBody>
      </p:sp>
      <p:sp>
        <p:nvSpPr>
          <p:cNvPr id="4" name="AutoShape 2" descr="Image result for kensuke's kingd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Content Placeholder 2"/>
          <p:cNvSpPr txBox="1">
            <a:spLocks/>
          </p:cNvSpPr>
          <p:nvPr/>
        </p:nvSpPr>
        <p:spPr>
          <a:xfrm>
            <a:off x="5931091" y="1825625"/>
            <a:ext cx="4975746" cy="435133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lvl="1"/>
            <a:endParaRPr lang="en-GB" dirty="0"/>
          </a:p>
          <a:p>
            <a:pPr marL="914400" lvl="1" indent="-457200">
              <a:buFont typeface="+mj-lt"/>
              <a:buAutoNum type="arabicPeriod"/>
            </a:pPr>
            <a:r>
              <a:rPr lang="en-GB" dirty="0"/>
              <a:t>Intimidating Settings</a:t>
            </a:r>
          </a:p>
          <a:p>
            <a:pPr marL="914400" lvl="1" indent="-457200">
              <a:buFont typeface="+mj-lt"/>
              <a:buAutoNum type="arabicPeriod"/>
            </a:pPr>
            <a:r>
              <a:rPr lang="en-GB" dirty="0"/>
              <a:t>Character Development</a:t>
            </a:r>
          </a:p>
          <a:p>
            <a:pPr marL="914400" lvl="1" indent="-457200">
              <a:buFont typeface="+mj-lt"/>
              <a:buAutoNum type="arabicPeriod"/>
            </a:pPr>
            <a:r>
              <a:rPr lang="en-GB" dirty="0"/>
              <a:t>Disastrous Situations</a:t>
            </a:r>
          </a:p>
          <a:p>
            <a:pPr marL="914400" lvl="1" indent="-457200">
              <a:buFont typeface="+mj-lt"/>
              <a:buAutoNum type="arabicPeriod"/>
            </a:pPr>
            <a:r>
              <a:rPr lang="en-GB" dirty="0"/>
              <a:t>A suspenseful Cliff-hanger</a:t>
            </a:r>
          </a:p>
        </p:txBody>
      </p:sp>
      <p:sp>
        <p:nvSpPr>
          <p:cNvPr id="6" name="AutoShape 2" descr="Image result for kensuke's kingdom"/>
          <p:cNvSpPr>
            <a:spLocks noChangeAspect="1" noChangeArrowheads="1"/>
          </p:cNvSpPr>
          <p:nvPr/>
        </p:nvSpPr>
        <p:spPr bwMode="auto">
          <a:xfrm>
            <a:off x="524846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8172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Real-life Survival Stories</a:t>
            </a:r>
          </a:p>
        </p:txBody>
      </p:sp>
      <p:sp>
        <p:nvSpPr>
          <p:cNvPr id="3" name="Content Placeholder 2"/>
          <p:cNvSpPr>
            <a:spLocks noGrp="1"/>
          </p:cNvSpPr>
          <p:nvPr>
            <p:ph idx="1"/>
          </p:nvPr>
        </p:nvSpPr>
        <p:spPr/>
        <p:txBody>
          <a:bodyPr/>
          <a:lstStyle/>
          <a:p>
            <a:r>
              <a:rPr lang="en-GB" dirty="0"/>
              <a:t>You will be coming up with your own fictional survival stories, however sometimes real life can be stranger than fiction!</a:t>
            </a:r>
          </a:p>
          <a:p>
            <a:endParaRPr lang="en-GB" dirty="0"/>
          </a:p>
          <a:p>
            <a:r>
              <a:rPr lang="en-GB" dirty="0">
                <a:hlinkClick r:id="rId2"/>
              </a:rPr>
              <a:t>https://www.youtube.com/watch?v=IwwB899tN34</a:t>
            </a:r>
            <a:endParaRPr lang="en-GB" dirty="0"/>
          </a:p>
          <a:p>
            <a:endParaRPr lang="en-GB" dirty="0"/>
          </a:p>
          <a:p>
            <a:r>
              <a:rPr lang="en-GB" dirty="0"/>
              <a:t>Pick one of these 10 stories to create a short description of. </a:t>
            </a:r>
          </a:p>
        </p:txBody>
      </p:sp>
    </p:spTree>
    <p:extLst>
      <p:ext uri="{BB962C8B-B14F-4D97-AF65-F5344CB8AC3E}">
        <p14:creationId xmlns:p14="http://schemas.microsoft.com/office/powerpoint/2010/main" val="610713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Real-Life Survival Films</a:t>
            </a:r>
          </a:p>
        </p:txBody>
      </p:sp>
      <p:sp>
        <p:nvSpPr>
          <p:cNvPr id="3" name="Content Placeholder 2"/>
          <p:cNvSpPr>
            <a:spLocks noGrp="1"/>
          </p:cNvSpPr>
          <p:nvPr>
            <p:ph idx="1"/>
          </p:nvPr>
        </p:nvSpPr>
        <p:spPr/>
        <p:txBody>
          <a:bodyPr>
            <a:normAutofit fontScale="92500" lnSpcReduction="20000"/>
          </a:bodyPr>
          <a:lstStyle/>
          <a:p>
            <a:r>
              <a:rPr lang="en-US" dirty="0"/>
              <a:t>#10. “Open Water” (2003) </a:t>
            </a:r>
          </a:p>
          <a:p>
            <a:r>
              <a:rPr lang="en-US" dirty="0"/>
              <a:t>#9. “White Squall” (1996) </a:t>
            </a:r>
          </a:p>
          <a:p>
            <a:r>
              <a:rPr lang="en-US" dirty="0"/>
              <a:t>#8. “The Perfect Storm” (2000) </a:t>
            </a:r>
          </a:p>
          <a:p>
            <a:r>
              <a:rPr lang="en-US" dirty="0"/>
              <a:t>#7. “The Way Back” (2010) </a:t>
            </a:r>
          </a:p>
          <a:p>
            <a:r>
              <a:rPr lang="en-US" dirty="0"/>
              <a:t>#6. “</a:t>
            </a:r>
            <a:r>
              <a:rPr lang="en-US" dirty="0" err="1"/>
              <a:t>RabbitProof</a:t>
            </a:r>
            <a:r>
              <a:rPr lang="en-US" dirty="0"/>
              <a:t> Fence” (2002) </a:t>
            </a:r>
          </a:p>
          <a:p>
            <a:r>
              <a:rPr lang="en-US" dirty="0"/>
              <a:t>#5. “Rescue Dawn” (2006) </a:t>
            </a:r>
          </a:p>
          <a:p>
            <a:r>
              <a:rPr lang="en-US" dirty="0"/>
              <a:t>#4. “Touching the Void” (2003)</a:t>
            </a:r>
          </a:p>
          <a:p>
            <a:r>
              <a:rPr lang="en-US" dirty="0"/>
              <a:t>#3. “Into the Wild” (</a:t>
            </a:r>
          </a:p>
          <a:p>
            <a:r>
              <a:rPr lang="en-US" dirty="0"/>
              <a:t>#2. “Alive” (1993)</a:t>
            </a:r>
          </a:p>
          <a:p>
            <a:r>
              <a:rPr lang="en-US" dirty="0"/>
              <a:t>#1. “127 Hours” (2010)</a:t>
            </a:r>
            <a:endParaRPr lang="en-GB" dirty="0"/>
          </a:p>
        </p:txBody>
      </p:sp>
      <p:sp>
        <p:nvSpPr>
          <p:cNvPr id="4" name="TextBox 3"/>
          <p:cNvSpPr txBox="1"/>
          <p:nvPr/>
        </p:nvSpPr>
        <p:spPr>
          <a:xfrm>
            <a:off x="6155140" y="1690688"/>
            <a:ext cx="5198660"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t>Choose one of these films based on real-life events and write a short description of something that might have happened to you or that you might have gone through from the perspective of one of the survivors.</a:t>
            </a:r>
          </a:p>
        </p:txBody>
      </p:sp>
    </p:spTree>
    <p:extLst>
      <p:ext uri="{BB962C8B-B14F-4D97-AF65-F5344CB8AC3E}">
        <p14:creationId xmlns:p14="http://schemas.microsoft.com/office/powerpoint/2010/main" val="3184310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makes an effective survival story?</a:t>
            </a:r>
          </a:p>
        </p:txBody>
      </p:sp>
      <p:sp>
        <p:nvSpPr>
          <p:cNvPr id="3" name="Content Placeholder 2"/>
          <p:cNvSpPr>
            <a:spLocks noGrp="1"/>
          </p:cNvSpPr>
          <p:nvPr>
            <p:ph idx="1"/>
          </p:nvPr>
        </p:nvSpPr>
        <p:spPr/>
        <p:txBody>
          <a:bodyPr/>
          <a:lstStyle/>
          <a:p>
            <a:r>
              <a:rPr lang="en-GB" dirty="0"/>
              <a:t>Answer this question in full in your books. </a:t>
            </a:r>
          </a:p>
        </p:txBody>
      </p:sp>
      <p:pic>
        <p:nvPicPr>
          <p:cNvPr id="4" name="Picture 3"/>
          <p:cNvPicPr>
            <a:picLocks noChangeAspect="1"/>
          </p:cNvPicPr>
          <p:nvPr/>
        </p:nvPicPr>
        <p:blipFill>
          <a:blip r:embed="rId2"/>
          <a:stretch>
            <a:fillRect/>
          </a:stretch>
        </p:blipFill>
        <p:spPr>
          <a:xfrm>
            <a:off x="838200" y="3353724"/>
            <a:ext cx="2143125" cy="2143125"/>
          </a:xfrm>
          <a:prstGeom prst="rect">
            <a:avLst/>
          </a:prstGeom>
        </p:spPr>
      </p:pic>
      <p:pic>
        <p:nvPicPr>
          <p:cNvPr id="5" name="Picture 4"/>
          <p:cNvPicPr>
            <a:picLocks noChangeAspect="1"/>
          </p:cNvPicPr>
          <p:nvPr/>
        </p:nvPicPr>
        <p:blipFill>
          <a:blip r:embed="rId3"/>
          <a:stretch>
            <a:fillRect/>
          </a:stretch>
        </p:blipFill>
        <p:spPr>
          <a:xfrm>
            <a:off x="3548062" y="3272761"/>
            <a:ext cx="1981200" cy="2305050"/>
          </a:xfrm>
          <a:prstGeom prst="rect">
            <a:avLst/>
          </a:prstGeom>
        </p:spPr>
      </p:pic>
      <p:pic>
        <p:nvPicPr>
          <p:cNvPr id="6" name="Picture 5"/>
          <p:cNvPicPr>
            <a:picLocks noChangeAspect="1"/>
          </p:cNvPicPr>
          <p:nvPr/>
        </p:nvPicPr>
        <p:blipFill>
          <a:blip r:embed="rId4"/>
          <a:stretch>
            <a:fillRect/>
          </a:stretch>
        </p:blipFill>
        <p:spPr>
          <a:xfrm>
            <a:off x="5985858" y="3594515"/>
            <a:ext cx="2768221" cy="1730138"/>
          </a:xfrm>
          <a:prstGeom prst="rect">
            <a:avLst/>
          </a:prstGeom>
        </p:spPr>
      </p:pic>
      <p:pic>
        <p:nvPicPr>
          <p:cNvPr id="7" name="Picture 6"/>
          <p:cNvPicPr>
            <a:picLocks noChangeAspect="1"/>
          </p:cNvPicPr>
          <p:nvPr/>
        </p:nvPicPr>
        <p:blipFill>
          <a:blip r:embed="rId5"/>
          <a:stretch>
            <a:fillRect/>
          </a:stretch>
        </p:blipFill>
        <p:spPr>
          <a:xfrm>
            <a:off x="9210675" y="3394845"/>
            <a:ext cx="2143125" cy="2143125"/>
          </a:xfrm>
          <a:prstGeom prst="rect">
            <a:avLst/>
          </a:prstGeom>
        </p:spPr>
      </p:pic>
    </p:spTree>
    <p:extLst>
      <p:ext uri="{BB962C8B-B14F-4D97-AF65-F5344CB8AC3E}">
        <p14:creationId xmlns:p14="http://schemas.microsoft.com/office/powerpoint/2010/main" val="145258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1806</Words>
  <Application>Microsoft Office PowerPoint</Application>
  <PresentationFormat>Widescreen</PresentationFormat>
  <Paragraphs>221</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Comic Sans MS</vt:lpstr>
      <vt:lpstr>Office Theme</vt:lpstr>
      <vt:lpstr>PowerPoint Presentation</vt:lpstr>
      <vt:lpstr>PowerPoint Presentation</vt:lpstr>
      <vt:lpstr>How can I begin to explore what makes a compelling survival story?</vt:lpstr>
      <vt:lpstr>Survival Stories</vt:lpstr>
      <vt:lpstr>What if…</vt:lpstr>
      <vt:lpstr>What makes an effective survival story?</vt:lpstr>
      <vt:lpstr>Real-life Survival Stories</vt:lpstr>
      <vt:lpstr>Real-Life Survival Films</vt:lpstr>
      <vt:lpstr>What makes an effective survival story?</vt:lpstr>
      <vt:lpstr>How can I begin to explore what makes a compelling survival story?</vt:lpstr>
      <vt:lpstr>How can I create a detailed and intimidating setting for my survival story?</vt:lpstr>
      <vt:lpstr>What makes an effective survival story?</vt:lpstr>
      <vt:lpstr>PowerPoint Presentation</vt:lpstr>
      <vt:lpstr>Your survival setting… </vt:lpstr>
      <vt:lpstr>Your image… </vt:lpstr>
      <vt:lpstr>Peer Assess</vt:lpstr>
      <vt:lpstr>How can I create a detailed and intimidating setting for my survival story?</vt:lpstr>
      <vt:lpstr>How can I begin to develop some subtle characterisation in my piece?</vt:lpstr>
      <vt:lpstr>PowerPoint Presentation</vt:lpstr>
      <vt:lpstr>Your Character – The Basics</vt:lpstr>
      <vt:lpstr>Your Character – Pathos</vt:lpstr>
      <vt:lpstr>Write Up</vt:lpstr>
      <vt:lpstr>How can I begin to develop some subtle characterisation in my piece?</vt:lpstr>
      <vt:lpstr>How can I come up with a disastrous situation and a suspenseful cliff-hanger?</vt:lpstr>
      <vt:lpstr>Perilous</vt:lpstr>
      <vt:lpstr>Touching the Void</vt:lpstr>
      <vt:lpstr>Your Story</vt:lpstr>
      <vt:lpstr>How can I come up with a disastrous situation and a suspenseful cliff-hanger?</vt:lpstr>
      <vt:lpstr>Write-ups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Lomas</dc:creator>
  <cp:lastModifiedBy>Mr J LOMAS</cp:lastModifiedBy>
  <cp:revision>31</cp:revision>
  <dcterms:created xsi:type="dcterms:W3CDTF">2018-06-26T09:39:35Z</dcterms:created>
  <dcterms:modified xsi:type="dcterms:W3CDTF">2020-06-08T09:54:57Z</dcterms:modified>
</cp:coreProperties>
</file>